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70" r:id="rId7"/>
    <p:sldId id="280" r:id="rId8"/>
    <p:sldId id="263" r:id="rId9"/>
    <p:sldId id="274" r:id="rId10"/>
    <p:sldId id="275" r:id="rId11"/>
    <p:sldId id="276" r:id="rId12"/>
    <p:sldId id="266" r:id="rId13"/>
    <p:sldId id="277" r:id="rId14"/>
    <p:sldId id="268" r:id="rId15"/>
    <p:sldId id="273" r:id="rId16"/>
    <p:sldId id="267" r:id="rId17"/>
    <p:sldId id="278" r:id="rId18"/>
    <p:sldId id="279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B27F"/>
    <a:srgbClr val="A5A5A5"/>
    <a:srgbClr val="8CD3FF"/>
    <a:srgbClr val="000000"/>
    <a:srgbClr val="C8D18A"/>
    <a:srgbClr val="348B91"/>
    <a:srgbClr val="262626"/>
    <a:srgbClr val="B1B1B1"/>
    <a:srgbClr val="B3B9C4"/>
    <a:srgbClr val="C4C0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F6C7F4-B4DA-413F-8E78-50E82F1CA933}" v="20" dt="2023-10-10T13:47:34.060"/>
    <p1510:client id="{481296DF-FC5B-4D61-B788-008DFF6C43E9}" v="5" dt="2023-10-10T14:04:16.815"/>
    <p1510:client id="{838DD1A6-138E-4E3E-9D6E-71F788F96C21}" v="1186" dt="2023-10-10T13:44:31.756"/>
    <p1510:client id="{846EAAD7-5CF0-49CC-A0EA-6C5F46E8E3F9}" v="74" dt="2023-10-11T19:53:27.376"/>
    <p1510:client id="{945A8C44-BDEA-45E4-8F25-B37D9E2C0D30}" v="1317" dt="2023-10-11T11:42:53.057"/>
    <p1510:client id="{94D19A91-D846-47E8-A88C-5980EC3537D6}" v="189" dt="2023-10-10T19:57:27.861"/>
    <p1510:client id="{9AB423EE-AEA0-4978-9D79-28D339BB951E}" v="534" dt="2023-10-11T19:39:14.509"/>
    <p1510:client id="{AFCBF422-E7B9-471A-B69E-4FD2FA4770F3}" v="132" dt="2023-10-11T18:27:14.488"/>
    <p1510:client id="{BD4CB56F-6115-4B8D-928F-FBC43FB428E8}" v="1298" dt="2023-12-11T18:24:12.565"/>
    <p1510:client id="{D245632C-57A2-4150-A95C-3D1C2D03C87B}" v="155" dt="2023-10-16T10:25:09.179"/>
    <p1510:client id="{E9B3BDAA-1BD4-4F80-92ED-50AC1009A792}" v="9" dt="2023-10-10T14:03:22.9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7BD315-C568-222C-7224-8632A1CC7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949E77-BFB9-5FC0-6624-9D96DADC7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2A9C85D-CE8D-2FD4-D400-34C13ED99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8710FD-0DCD-1688-EA73-2DB6C4F95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40C828-CAB8-5D49-E11D-8801358D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330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B4C1A-E5EE-2698-B4F6-67F746203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435B838-CA93-E09A-4655-28B16D9E7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695397-E6B9-896B-A953-3DEABEC64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452BA0-38E5-3AB7-20C7-49A08EA9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28F71C-6AE2-808B-1830-332576D71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782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98B4A5B-BD08-A667-3AE9-5FAD6FD07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3AA9A3-50BC-48B5-4F08-99D3B9536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CB421F-AB53-1E68-84AF-42B99234F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502AAD-8BCC-F053-E87C-671EB255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B0A3247-6FB5-A1C5-065E-0411D890A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00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0DA06-3D42-20D7-B0FB-E1C826535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5F0905-112F-64BE-36D6-28B03E067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8B8B7D-1813-4A83-13EA-A274E6A8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963BDB4-14DC-874B-0E30-E54736A58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41E05C-F3EC-06DA-022C-B92B3EAE4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43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A81570-0BD9-10B4-24CA-5288AA63A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338F5C-D18F-4C34-4A49-75D109400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8C26594-6B2C-E91C-9918-CBE622F6C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CFBA14-BDFB-6DC3-F7C7-C04951712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7E6F91-4B80-304F-F5D0-87422D39A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817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2D63D-8C41-D890-1D71-18EBC6AEA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30EEE8-531F-DBD4-167F-6F946F1ADD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3DD99C-672C-572A-FD46-D9783E26E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AF1BEB-E1A6-97A0-2CAF-972BDD94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3A57343-5216-A2CC-754D-49E7D915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AC3114-EAF1-43A5-8EBB-3078269F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277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6E6CB0-3F0B-E92D-9798-4353182AA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FB0FF1-CA2F-4F69-3C41-9F3723AA1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D92110D-7A89-909F-B36D-B457BAECA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92C2216-4C6D-FDD8-53D4-335AC17E62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846E453-310D-446F-D200-E8F6B98CE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BDC317B-0177-B8BA-8076-663F8D4E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1AFBEC9-A904-29F1-33D9-104B6858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E428BB6-4001-FD26-904E-B7FE1F25D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67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2B759-7935-8A8D-2D40-C4CBD2FC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DC22935-429F-88DC-F39D-2395D2D28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ECECFD4-2E83-73E6-44C8-355FF317C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E18A31E-B5B3-4F34-488C-66C9C6DB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891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2E282EE-17C4-1834-EE1E-35EEA323E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2B28BB-B8DD-12FD-01DF-FAAD5615A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EC1CCA-D525-AB8B-0189-0933C47B5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31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B3B7B-5B4D-2B29-B4DB-7700F4C7B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C4EDD4-A474-1E7F-116F-4CE43F100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C148431-9A52-DE86-7383-39E0D0F66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42427A1-26E7-7E15-2ABB-73FAA3E62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F4BD78E-E583-4B04-B63E-7C51B294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C9A2773-71BC-47B5-EE50-6F5BE4D1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40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AEC6A8-C5ED-1F1D-0572-9E223A8D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94B407D-A31F-1CAD-CC64-3C6634651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DE1905E-B700-D225-7679-69634CEF2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F0510D1-A607-974E-885E-FE84BE72C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1C573A-54DD-3436-188C-D207FAC2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8CCA1C-AFC1-F59E-00C7-6D2CC657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681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B755A10-4BC0-4351-CF28-2E68C880B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473678-2CCF-2747-EE6E-93340F615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87DFDB-7349-102C-60DA-487BB5BC93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D3723-045A-4F85-A7AC-A2C885CC3AE8}" type="datetimeFigureOut">
              <a:rPr lang="pt-BR" smtClean="0"/>
              <a:t>11/12/2023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8C59F7-32B5-C1F9-8F36-6A5E1E554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F32F11-C6C9-F4FA-FE4F-E3D484F4D2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9EA30-19BB-4693-9E8F-82319346BF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99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celp@saude.mg.gov.br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D8D2B3-AE8B-1255-9198-D7361B031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5606" y="1711250"/>
            <a:ext cx="7800239" cy="2122717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sz="3200" b="1" dirty="0">
                <a:solidFill>
                  <a:srgbClr val="00B0F0"/>
                </a:solidFill>
              </a:rPr>
              <a:t>DELIBERAÇÃO CIB-SUS/MG Nº 4.494</a:t>
            </a:r>
            <a:r>
              <a:rPr lang="pt-BR" sz="3200" b="1" dirty="0">
                <a:ea typeface="Calibri Light"/>
                <a:cs typeface="Calibri Light"/>
              </a:rPr>
              <a:t/>
            </a:r>
            <a:br>
              <a:rPr lang="pt-BR" sz="3200" b="1" dirty="0">
                <a:ea typeface="Calibri Light"/>
                <a:cs typeface="Calibri Light"/>
              </a:rPr>
            </a:br>
            <a:r>
              <a:rPr lang="pt-BR" sz="3200" b="1" dirty="0">
                <a:solidFill>
                  <a:srgbClr val="00B0F0"/>
                </a:solidFill>
              </a:rPr>
              <a:t>DE 06 DE DEZEMBRO DE 2023</a:t>
            </a:r>
            <a:r>
              <a:rPr lang="pt-BR" sz="3200" b="1" dirty="0"/>
              <a:t/>
            </a:r>
            <a:br>
              <a:rPr lang="pt-BR" sz="3200" b="1" dirty="0"/>
            </a:br>
            <a:endParaRPr lang="pt-BR" sz="4000" b="1" dirty="0">
              <a:solidFill>
                <a:srgbClr val="00B0F0"/>
              </a:solidFill>
              <a:ea typeface="Calibri Light"/>
              <a:cs typeface="Calibri Light"/>
            </a:endParaRPr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58625" y="673162"/>
            <a:ext cx="1721209" cy="133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 descr="Sistema Único de Saúde – Wikipédia, a enciclopédia livre">
            <a:extLst>
              <a:ext uri="{FF2B5EF4-FFF2-40B4-BE49-F238E27FC236}">
                <a16:creationId xmlns:a16="http://schemas.microsoft.com/office/drawing/2014/main" id="{EAEB6E42-4F11-3B3A-8FBA-A014D4C21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289" y="5089591"/>
            <a:ext cx="1770790" cy="946622"/>
          </a:xfrm>
          <a:prstGeom prst="rect">
            <a:avLst/>
          </a:prstGeom>
        </p:spPr>
      </p:pic>
      <p:pic>
        <p:nvPicPr>
          <p:cNvPr id="5" name="Imagem 4" descr="Governo do Estado de Minas Gerais - Hoje, quando completamos 100 dias de  governo, apresentamos a nova marca e assinatura da gestão aos mineiros. Um  governo diferente, que trabalha de forma íntegra,">
            <a:extLst>
              <a:ext uri="{FF2B5EF4-FFF2-40B4-BE49-F238E27FC236}">
                <a16:creationId xmlns:a16="http://schemas.microsoft.com/office/drawing/2014/main" id="{9AC7E742-400F-F0C1-8A39-50E529B4C5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5834" y="4945252"/>
            <a:ext cx="3237281" cy="123529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1DD5179-42D4-ED79-04CF-3AAECBD35EF7}"/>
              </a:ext>
            </a:extLst>
          </p:cNvPr>
          <p:cNvSpPr txBox="1"/>
          <p:nvPr/>
        </p:nvSpPr>
        <p:spPr>
          <a:xfrm>
            <a:off x="641231" y="669984"/>
            <a:ext cx="8235350" cy="7617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err="1">
                <a:latin typeface="Arial"/>
                <a:cs typeface="Arial"/>
              </a:rPr>
              <a:t>Secretaria</a:t>
            </a:r>
            <a:r>
              <a:rPr lang="en-US" sz="2000" b="1" dirty="0">
                <a:latin typeface="Arial"/>
                <a:cs typeface="Arial"/>
              </a:rPr>
              <a:t> de Estado de </a:t>
            </a:r>
            <a:r>
              <a:rPr lang="en-US" sz="2000" b="1" err="1">
                <a:latin typeface="Arial"/>
                <a:cs typeface="Arial"/>
              </a:rPr>
              <a:t>Saúde</a:t>
            </a:r>
            <a:endParaRPr lang="en-US" sz="2000" b="1">
              <a:latin typeface="Arial"/>
              <a:ea typeface="Calibri"/>
              <a:cs typeface="Arial"/>
            </a:endParaRPr>
          </a:p>
          <a:p>
            <a:r>
              <a:rPr lang="en-US" sz="2000" b="1" err="1">
                <a:latin typeface="Arial"/>
                <a:cs typeface="Arial"/>
              </a:rPr>
              <a:t>Subsecretaria</a:t>
            </a:r>
            <a:r>
              <a:rPr lang="en-US" sz="2000" b="1" dirty="0">
                <a:latin typeface="Arial"/>
                <a:cs typeface="Arial"/>
              </a:rPr>
              <a:t> de </a:t>
            </a:r>
            <a:r>
              <a:rPr lang="en-US" sz="2000" b="1" err="1">
                <a:latin typeface="Arial"/>
                <a:cs typeface="Arial"/>
              </a:rPr>
              <a:t>Vigilância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err="1">
                <a:latin typeface="Arial"/>
                <a:cs typeface="Arial"/>
              </a:rPr>
              <a:t>em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err="1">
                <a:latin typeface="Arial"/>
                <a:cs typeface="Arial"/>
              </a:rPr>
              <a:t>Saúde</a:t>
            </a:r>
            <a:endParaRPr lang="en-US" sz="2000" b="1">
              <a:latin typeface="Arial"/>
              <a:ea typeface="Calibri"/>
              <a:cs typeface="Arial"/>
            </a:endParaRPr>
          </a:p>
          <a:p>
            <a:r>
              <a:rPr lang="en-US" sz="2000" b="1" err="1">
                <a:latin typeface="Arial"/>
                <a:cs typeface="Arial"/>
              </a:rPr>
              <a:t>Coordenação</a:t>
            </a:r>
            <a:r>
              <a:rPr lang="en-US" sz="2000" b="1" dirty="0">
                <a:latin typeface="Arial"/>
                <a:cs typeface="Arial"/>
              </a:rPr>
              <a:t> Estadual de </a:t>
            </a:r>
            <a:r>
              <a:rPr lang="en-US" sz="2000" b="1" err="1">
                <a:latin typeface="Arial"/>
                <a:cs typeface="Arial"/>
              </a:rPr>
              <a:t>Laboratórios</a:t>
            </a:r>
            <a:r>
              <a:rPr lang="en-US" sz="2000" b="1" dirty="0">
                <a:latin typeface="Arial"/>
                <a:cs typeface="Arial"/>
              </a:rPr>
              <a:t> e Pesquisa </a:t>
            </a:r>
            <a:r>
              <a:rPr lang="en-US" sz="2000" b="1" err="1">
                <a:latin typeface="Arial"/>
                <a:cs typeface="Arial"/>
              </a:rPr>
              <a:t>em</a:t>
            </a:r>
            <a:r>
              <a:rPr lang="en-US" sz="2000" b="1" dirty="0">
                <a:latin typeface="Arial"/>
                <a:cs typeface="Arial"/>
              </a:rPr>
              <a:t> </a:t>
            </a:r>
            <a:r>
              <a:rPr lang="en-US" sz="2000" b="1" err="1">
                <a:latin typeface="Arial"/>
                <a:cs typeface="Arial"/>
              </a:rPr>
              <a:t>Vigilância</a:t>
            </a:r>
            <a:endParaRPr lang="en-US" sz="2000" b="1">
              <a:latin typeface="Arial"/>
              <a:ea typeface="Calibri"/>
              <a:cs typeface="Arial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B82FD6-0A5B-A707-7775-80DE5BF1BA32}"/>
              </a:ext>
            </a:extLst>
          </p:cNvPr>
          <p:cNvSpPr txBox="1"/>
          <p:nvPr/>
        </p:nvSpPr>
        <p:spPr>
          <a:xfrm>
            <a:off x="1669787" y="3500887"/>
            <a:ext cx="5385757" cy="113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3200" b="1" dirty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Resolução SES/</a:t>
            </a:r>
            <a:r>
              <a:rPr lang="pt-BR" sz="3600" b="1" dirty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MG</a:t>
            </a:r>
            <a:r>
              <a:rPr lang="pt-BR" sz="3200" b="1" dirty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 n° 9.158 </a:t>
            </a:r>
            <a:endParaRPr lang="pt-BR" dirty="0">
              <a:solidFill>
                <a:schemeClr val="bg1">
                  <a:lumMod val="50000"/>
                </a:schemeClr>
              </a:solidFill>
              <a:latin typeface="Calibri" panose="020F0502020204030204"/>
              <a:cs typeface="Calibri" panose="020F0502020204030204"/>
            </a:endParaRPr>
          </a:p>
          <a:p>
            <a:r>
              <a:rPr lang="pt-BR" sz="3200" b="1" dirty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de 22 de novembro de 2023</a:t>
            </a:r>
            <a:endParaRPr lang="pt-BR" dirty="0">
              <a:solidFill>
                <a:schemeClr val="bg1">
                  <a:lumMod val="50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9399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A49B450-20DB-5530-893A-474499A706F1}"/>
              </a:ext>
            </a:extLst>
          </p:cNvPr>
          <p:cNvSpPr txBox="1"/>
          <p:nvPr/>
        </p:nvSpPr>
        <p:spPr>
          <a:xfrm>
            <a:off x="3498300" y="4026"/>
            <a:ext cx="565835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000" b="1" dirty="0">
                <a:ea typeface="+mn-lt"/>
                <a:cs typeface="+mn-lt"/>
              </a:rPr>
              <a:t>INCENTIVO DE INVESTIMENTO (equipamentos):</a:t>
            </a:r>
            <a:endParaRPr lang="pt-BR" sz="2000" dirty="0">
              <a:ea typeface="+mn-lt"/>
              <a:cs typeface="+mn-lt"/>
            </a:endParaRPr>
          </a:p>
          <a:p>
            <a:endParaRPr lang="pt-BR" sz="2000" b="1" dirty="0">
              <a:cs typeface="Calibri"/>
            </a:endParaRPr>
          </a:p>
          <a:p>
            <a:pPr algn="l"/>
            <a:endParaRPr lang="pt-BR" sz="2000" b="1" dirty="0">
              <a:cs typeface="Calibri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61FF7E8-9776-900B-75EB-C769B3A7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552787"/>
              </p:ext>
            </p:extLst>
          </p:nvPr>
        </p:nvGraphicFramePr>
        <p:xfrm>
          <a:off x="316302" y="517584"/>
          <a:ext cx="11563908" cy="614390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95412">
                  <a:extLst>
                    <a:ext uri="{9D8B030D-6E8A-4147-A177-3AD203B41FA5}">
                      <a16:colId xmlns:a16="http://schemas.microsoft.com/office/drawing/2014/main" val="3980413102"/>
                    </a:ext>
                  </a:extLst>
                </a:gridCol>
                <a:gridCol w="3251870">
                  <a:extLst>
                    <a:ext uri="{9D8B030D-6E8A-4147-A177-3AD203B41FA5}">
                      <a16:colId xmlns:a16="http://schemas.microsoft.com/office/drawing/2014/main" val="558703481"/>
                    </a:ext>
                  </a:extLst>
                </a:gridCol>
                <a:gridCol w="2170471">
                  <a:extLst>
                    <a:ext uri="{9D8B030D-6E8A-4147-A177-3AD203B41FA5}">
                      <a16:colId xmlns:a16="http://schemas.microsoft.com/office/drawing/2014/main" val="1471702839"/>
                    </a:ext>
                  </a:extLst>
                </a:gridCol>
                <a:gridCol w="2146155">
                  <a:extLst>
                    <a:ext uri="{9D8B030D-6E8A-4147-A177-3AD203B41FA5}">
                      <a16:colId xmlns:a16="http://schemas.microsoft.com/office/drawing/2014/main" val="2362038882"/>
                    </a:ext>
                  </a:extLst>
                </a:gridCol>
              </a:tblGrid>
              <a:tr h="812671">
                <a:tc>
                  <a:txBody>
                    <a:bodyPr/>
                    <a:lstStyle/>
                    <a:p>
                      <a:pPr marL="510540"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342900" marR="113665" lvl="0" indent="-342900" algn="ctr">
                        <a:spcBef>
                          <a:spcPts val="255"/>
                        </a:spcBef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AutoNum type="arabicPeriod"/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Itens</a:t>
                      </a:r>
                      <a:endParaRPr lang="pt-PT" sz="2000" b="1" spc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61290" algn="ctr">
                        <a:lnSpc>
                          <a:spcPct val="101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-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médio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unitário (Portais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Compras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63195" marR="161290" algn="ctr">
                        <a:lnSpc>
                          <a:spcPts val="116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Governamentais)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Quantitativo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9715" indent="-58420" algn="l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-7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total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estimado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992185"/>
                  </a:ext>
                </a:extLst>
              </a:tr>
              <a:tr h="304752">
                <a:tc>
                  <a:txBody>
                    <a:bodyPr/>
                    <a:lstStyle/>
                    <a:p>
                      <a:pPr marL="118745" marR="113665" algn="ctr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Câmara fria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2°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 </a:t>
                      </a:r>
                      <a:r>
                        <a:rPr lang="pt-PT" sz="2000" b="1" spc="-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8°C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3195" marR="161290" algn="ctr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12.812,50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pt-BR" sz="2000" b="1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25.625,00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82906"/>
                  </a:ext>
                </a:extLst>
              </a:tr>
              <a:tr h="474057">
                <a:tc>
                  <a:txBody>
                    <a:bodyPr/>
                    <a:lstStyle/>
                    <a:p>
                      <a:pPr marL="118745" marR="113665" algn="ctr">
                        <a:lnSpc>
                          <a:spcPts val="124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Freezer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Horizontal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-20°C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para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19380" marR="113665" algn="ctr">
                        <a:lnSpc>
                          <a:spcPts val="121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gelo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reciclável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6365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13.200,00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26.400,00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263672"/>
                  </a:ext>
                </a:extLst>
              </a:tr>
              <a:tr h="474057">
                <a:tc>
                  <a:txBody>
                    <a:bodyPr/>
                    <a:lstStyle/>
                    <a:p>
                      <a:pPr marL="118745" marR="113665" algn="ctr">
                        <a:lnSpc>
                          <a:spcPts val="124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Freezer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Vertical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-20°C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para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20015" marR="113665" algn="ctr">
                        <a:lnSpc>
                          <a:spcPts val="12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acondicionamento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amostras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6365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13.200,00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26.400,00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221489"/>
                  </a:ext>
                </a:extLst>
              </a:tr>
              <a:tr h="474057">
                <a:tc>
                  <a:txBody>
                    <a:bodyPr/>
                    <a:lstStyle/>
                    <a:p>
                      <a:pPr marL="118745" marR="113665" algn="ctr">
                        <a:lnSpc>
                          <a:spcPts val="124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Freezer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Vertical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-70°C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para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20015" marR="113665" algn="ctr">
                        <a:lnSpc>
                          <a:spcPts val="121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acondicionamento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amostras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6002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39.340,00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6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39.340,00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659453"/>
                  </a:ext>
                </a:extLst>
              </a:tr>
              <a:tr h="304752">
                <a:tc>
                  <a:txBody>
                    <a:bodyPr/>
                    <a:lstStyle/>
                    <a:p>
                      <a:pPr marL="117475" marR="11366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Ar-condicionado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6365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3.025,98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6.051,96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234645"/>
                  </a:ext>
                </a:extLst>
              </a:tr>
              <a:tr h="474057">
                <a:tc>
                  <a:txBody>
                    <a:bodyPr/>
                    <a:lstStyle/>
                    <a:p>
                      <a:pPr marL="117475" marR="113665" algn="ctr">
                        <a:lnSpc>
                          <a:spcPts val="125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Computador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com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acesso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à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19380" marR="113665" algn="ctr">
                        <a:lnSpc>
                          <a:spcPts val="119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internet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60020" algn="ctr"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4.177,00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64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8.354,00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84524"/>
                  </a:ext>
                </a:extLst>
              </a:tr>
              <a:tr h="321682">
                <a:tc>
                  <a:txBody>
                    <a:bodyPr/>
                    <a:lstStyle/>
                    <a:p>
                      <a:pPr marL="116840" marR="113665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Impressora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multifuncional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6002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2.750,00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2.750,00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08783"/>
                  </a:ext>
                </a:extLst>
              </a:tr>
              <a:tr h="524849">
                <a:tc>
                  <a:txBody>
                    <a:bodyPr/>
                    <a:lstStyle/>
                    <a:p>
                      <a:pPr marL="117475" marR="113665" algn="ctr"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Impressora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térmica</a:t>
                      </a:r>
                      <a:r>
                        <a:rPr lang="pt-PT" sz="2000" b="1" spc="3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zebra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6365" algn="ctr"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1.358,48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2.716,96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404289"/>
                  </a:ext>
                </a:extLst>
              </a:tr>
              <a:tr h="321682">
                <a:tc>
                  <a:txBody>
                    <a:bodyPr/>
                    <a:lstStyle/>
                    <a:p>
                      <a:pPr marL="117475" marR="113665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Armário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escritório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6365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1.146,08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4.584,32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254485"/>
                  </a:ext>
                </a:extLst>
              </a:tr>
              <a:tr h="321681">
                <a:tc>
                  <a:txBody>
                    <a:bodyPr/>
                    <a:lstStyle/>
                    <a:p>
                      <a:pPr marL="119380" marR="113665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Mesa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escritório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6365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854,35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2.563,05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929708"/>
                  </a:ext>
                </a:extLst>
              </a:tr>
              <a:tr h="321682">
                <a:tc>
                  <a:txBody>
                    <a:bodyPr/>
                    <a:lstStyle/>
                    <a:p>
                      <a:pPr marL="120015" marR="11303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Cadeira de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escritório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4465" marR="12319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553,48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8585" marR="100330" algn="ctr">
                        <a:spcBef>
                          <a:spcPts val="22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1.660,44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79850"/>
                  </a:ext>
                </a:extLst>
              </a:tr>
              <a:tr h="321682">
                <a:tc>
                  <a:txBody>
                    <a:bodyPr/>
                    <a:lstStyle/>
                    <a:p>
                      <a:pPr marL="120015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spc="-1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Nobreak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(para computador)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64465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i="0" u="none" strike="noStrike" spc="-1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</a:rPr>
                        <a:t>R$ 172,03</a:t>
                      </a:r>
                      <a:endParaRPr lang="pt-BR"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810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8585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i="0" u="none" strike="noStrike" spc="-1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</a:rPr>
                        <a:t>R$ 344,06</a:t>
                      </a:r>
                      <a:endParaRPr lang="pt-BR"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552775"/>
                  </a:ext>
                </a:extLst>
              </a:tr>
              <a:tr h="321682">
                <a:tc>
                  <a:txBody>
                    <a:bodyPr/>
                    <a:lstStyle/>
                    <a:p>
                      <a:pPr marL="120015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Grupo Gerador (8 a 100 KVA)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64465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i="0" u="none" strike="noStrike" spc="-1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</a:rPr>
                        <a:t>R$ 125.736,50</a:t>
                      </a:r>
                      <a:endParaRPr lang="pt-BR"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810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08585" lvl="0" algn="ctr">
                        <a:spcBef>
                          <a:spcPts val="22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i="0" u="none" strike="noStrike" spc="-10" noProof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</a:rPr>
                        <a:t>R$ 125.736,50</a:t>
                      </a:r>
                      <a:endParaRPr lang="pt-BR">
                        <a:highlight>
                          <a:srgbClr val="FFFF00"/>
                        </a:highlight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006932"/>
                  </a:ext>
                </a:extLst>
              </a:tr>
              <a:tr h="355543">
                <a:tc gridSpan="3">
                  <a:txBody>
                    <a:bodyPr/>
                    <a:lstStyle/>
                    <a:p>
                      <a:pPr marL="3175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Total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do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incentivo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por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Central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Distribuição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08585" marR="102235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R$ 272.526,29</a:t>
                      </a:r>
                      <a:endParaRPr lang="pt-PT" sz="2000" b="1" spc="-1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527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577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16135" y="816936"/>
            <a:ext cx="1649321" cy="1296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ítulo 3">
            <a:extLst>
              <a:ext uri="{FF2B5EF4-FFF2-40B4-BE49-F238E27FC236}">
                <a16:creationId xmlns:a16="http://schemas.microsoft.com/office/drawing/2014/main" id="{0BFE811C-A533-182D-F66B-55B28B7D4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605" y="625926"/>
            <a:ext cx="9187130" cy="476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pt-BR" sz="2000" b="1" dirty="0">
                <a:cs typeface="Calibri"/>
              </a:rPr>
              <a:t>Valor dos insumos para início e manutenção das atividades da Central de Distribuição</a:t>
            </a:r>
            <a:endParaRPr lang="pt-BR" sz="2000">
              <a:cs typeface="Calibri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916E4E5-B0C4-A19D-3143-695C39D297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564684"/>
              </p:ext>
            </p:extLst>
          </p:nvPr>
        </p:nvGraphicFramePr>
        <p:xfrm>
          <a:off x="646981" y="1107056"/>
          <a:ext cx="8504118" cy="2057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50555">
                  <a:extLst>
                    <a:ext uri="{9D8B030D-6E8A-4147-A177-3AD203B41FA5}">
                      <a16:colId xmlns:a16="http://schemas.microsoft.com/office/drawing/2014/main" val="373665302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165211159"/>
                    </a:ext>
                  </a:extLst>
                </a:gridCol>
                <a:gridCol w="2120581">
                  <a:extLst>
                    <a:ext uri="{9D8B030D-6E8A-4147-A177-3AD203B41FA5}">
                      <a16:colId xmlns:a16="http://schemas.microsoft.com/office/drawing/2014/main" val="3239912144"/>
                    </a:ext>
                  </a:extLst>
                </a:gridCol>
                <a:gridCol w="1846982">
                  <a:extLst>
                    <a:ext uri="{9D8B030D-6E8A-4147-A177-3AD203B41FA5}">
                      <a16:colId xmlns:a16="http://schemas.microsoft.com/office/drawing/2014/main" val="381648993"/>
                    </a:ext>
                  </a:extLst>
                </a:gridCol>
              </a:tblGrid>
              <a:tr h="1447800">
                <a:tc>
                  <a:txBody>
                    <a:bodyPr/>
                    <a:lstStyle/>
                    <a:p>
                      <a:pPr marL="41910" marR="3556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Unidade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46355" marR="35560" algn="ctr">
                        <a:lnSpc>
                          <a:spcPts val="125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Regional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Saúde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8905" indent="86360" algn="ctr">
                        <a:lnSpc>
                          <a:spcPct val="101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 estimado aquisição</a:t>
                      </a:r>
                      <a:r>
                        <a:rPr lang="pt-PT" sz="2000" b="1" spc="-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insumos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499745" marR="499745"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Incremento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37465" marR="3556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anual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193881"/>
                  </a:ext>
                </a:extLst>
              </a:tr>
              <a:tr h="571877">
                <a:tc>
                  <a:txBody>
                    <a:bodyPr/>
                    <a:lstStyle/>
                    <a:p>
                      <a:pPr marL="40640" marR="35560" algn="ctr">
                        <a:spcBef>
                          <a:spcPts val="28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Ponte</a:t>
                      </a:r>
                      <a:r>
                        <a:rPr lang="pt-PT" sz="2000" b="1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Nova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4640" marR="29146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43.309,75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02285" marR="49720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2.877,99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3556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1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46.187,74</a:t>
                      </a:r>
                      <a:endParaRPr lang="pt-PT" sz="2000" b="1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588681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25BB0DA4-9765-8903-1A1B-B79459F83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959371"/>
              </p:ext>
            </p:extLst>
          </p:nvPr>
        </p:nvGraphicFramePr>
        <p:xfrm>
          <a:off x="632603" y="4428226"/>
          <a:ext cx="8745958" cy="15771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21617">
                  <a:extLst>
                    <a:ext uri="{9D8B030D-6E8A-4147-A177-3AD203B41FA5}">
                      <a16:colId xmlns:a16="http://schemas.microsoft.com/office/drawing/2014/main" val="2530091197"/>
                    </a:ext>
                  </a:extLst>
                </a:gridCol>
                <a:gridCol w="1406724">
                  <a:extLst>
                    <a:ext uri="{9D8B030D-6E8A-4147-A177-3AD203B41FA5}">
                      <a16:colId xmlns:a16="http://schemas.microsoft.com/office/drawing/2014/main" val="326855493"/>
                    </a:ext>
                  </a:extLst>
                </a:gridCol>
                <a:gridCol w="1479206">
                  <a:extLst>
                    <a:ext uri="{9D8B030D-6E8A-4147-A177-3AD203B41FA5}">
                      <a16:colId xmlns:a16="http://schemas.microsoft.com/office/drawing/2014/main" val="875372575"/>
                    </a:ext>
                  </a:extLst>
                </a:gridCol>
                <a:gridCol w="1418172">
                  <a:extLst>
                    <a:ext uri="{9D8B030D-6E8A-4147-A177-3AD203B41FA5}">
                      <a16:colId xmlns:a16="http://schemas.microsoft.com/office/drawing/2014/main" val="1514361865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1358388716"/>
                    </a:ext>
                  </a:extLst>
                </a:gridCol>
              </a:tblGrid>
              <a:tr h="990599">
                <a:tc>
                  <a:txBody>
                    <a:bodyPr/>
                    <a:lstStyle/>
                    <a:p>
                      <a:pPr marL="194310" indent="99060" algn="ctr">
                        <a:lnSpc>
                          <a:spcPct val="10100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Unidade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Regional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 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Saúde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13055" marR="123825" indent="-182880" algn="l">
                        <a:lnSpc>
                          <a:spcPct val="101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Número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rotas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00355" marR="198120" indent="-96520" algn="l">
                        <a:lnSpc>
                          <a:spcPct val="101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Número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veículos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7645" indent="-83820" algn="l">
                        <a:lnSpc>
                          <a:spcPct val="101000"/>
                        </a:lnSpc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por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veículo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5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34925" marR="3492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anual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21115"/>
                  </a:ext>
                </a:extLst>
              </a:tr>
              <a:tr h="586572">
                <a:tc>
                  <a:txBody>
                    <a:bodyPr/>
                    <a:lstStyle/>
                    <a:p>
                      <a:pPr marL="37465" marR="35560" algn="ctr"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Ponte</a:t>
                      </a:r>
                      <a:r>
                        <a:rPr lang="pt-PT" sz="2000" b="1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Nova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850" marR="64770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4.500,00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5410" lvl="0" indent="236220" algn="l">
                        <a:lnSpc>
                          <a:spcPts val="12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3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 </a:t>
                      </a:r>
                      <a:r>
                        <a:rPr lang="pt-PT" sz="2000" b="1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162.000,00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944516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05C68E6A-7546-C1F5-900B-8FFC031559B9}"/>
              </a:ext>
            </a:extLst>
          </p:cNvPr>
          <p:cNvSpPr txBox="1"/>
          <p:nvPr/>
        </p:nvSpPr>
        <p:spPr>
          <a:xfrm>
            <a:off x="552667" y="3726323"/>
            <a:ext cx="909080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000" b="1" dirty="0"/>
              <a:t>Número de veículos necessários para atendimento à demanda de transporte da URS (Unidade Regional de Saúde)</a:t>
            </a:r>
            <a:endParaRPr lang="pt-BR" sz="20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6960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44248" y="313728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C0C4F142-5623-9EFF-A9EE-535D3E3E4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094" y="50829"/>
            <a:ext cx="8856453" cy="16701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pt-BR" b="1" dirty="0">
                <a:ea typeface="Calibri"/>
                <a:cs typeface="Calibri"/>
              </a:rPr>
              <a:t>FINANCIAMENTO</a:t>
            </a:r>
            <a:endParaRPr lang="pt-BR" b="1">
              <a:ea typeface="Calibri"/>
              <a:cs typeface="Calibri"/>
            </a:endParaRPr>
          </a:p>
          <a:p>
            <a:endParaRPr lang="pt-BR" sz="1000" b="1" dirty="0">
              <a:highlight>
                <a:srgbClr val="C0C0C0"/>
              </a:highlight>
              <a:ea typeface="Calibri"/>
              <a:cs typeface="Calibri"/>
            </a:endParaRPr>
          </a:p>
          <a:p>
            <a:pPr algn="l"/>
            <a:r>
              <a:rPr lang="pt-BR" sz="2800" b="1" dirty="0">
                <a:highlight>
                  <a:srgbClr val="00FFFF"/>
                </a:highlight>
                <a:ea typeface="Calibri"/>
                <a:cs typeface="Calibri"/>
              </a:rPr>
              <a:t>Incentivo de custeio: </a:t>
            </a:r>
            <a:r>
              <a:rPr lang="pt-BR" sz="2800" b="1" dirty="0">
                <a:highlight>
                  <a:srgbClr val="00FFFF"/>
                </a:highlight>
                <a:ea typeface="+mn-lt"/>
                <a:cs typeface="+mn-lt"/>
              </a:rPr>
              <a:t>R$ 369.288,42 </a:t>
            </a:r>
          </a:p>
          <a:p>
            <a:pPr algn="l"/>
            <a:r>
              <a:rPr lang="pt-BR" sz="2800" dirty="0">
                <a:ea typeface="+mn-lt"/>
                <a:cs typeface="+mn-lt"/>
              </a:rPr>
              <a:t>Repasse anual</a:t>
            </a:r>
          </a:p>
          <a:p>
            <a:pPr algn="l"/>
            <a:endParaRPr lang="pt-BR" sz="2800" dirty="0">
              <a:ea typeface="+mn-lt"/>
              <a:cs typeface="+mn-lt"/>
            </a:endParaRPr>
          </a:p>
        </p:txBody>
      </p:sp>
      <p:pic>
        <p:nvPicPr>
          <p:cNvPr id="2" name="Imagem 1" descr="Interface gráfica do usuário, Texto, Aplicativo, chat ou mensagem de texto&#10;&#10;Descrição gerada automaticamente">
            <a:extLst>
              <a:ext uri="{FF2B5EF4-FFF2-40B4-BE49-F238E27FC236}">
                <a16:creationId xmlns:a16="http://schemas.microsoft.com/office/drawing/2014/main" id="{89D8319A-1B37-375A-99F1-2A0ED638B7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30" y="1586379"/>
            <a:ext cx="7487727" cy="3699621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71268D9-1BE3-FE1B-AF9D-61A1B2952A2E}"/>
              </a:ext>
            </a:extLst>
          </p:cNvPr>
          <p:cNvSpPr txBox="1"/>
          <p:nvPr/>
        </p:nvSpPr>
        <p:spPr>
          <a:xfrm>
            <a:off x="9118409" y="2321368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ea typeface="+mn-lt"/>
                <a:cs typeface="+mn-lt"/>
              </a:rPr>
              <a:t>R$ 46.187,74</a:t>
            </a:r>
            <a:endParaRPr lang="pt-BR" sz="2400" b="1" dirty="0"/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F990F5A3-884F-4464-17C2-225A28ECB3DA}"/>
              </a:ext>
            </a:extLst>
          </p:cNvPr>
          <p:cNvSpPr/>
          <p:nvPr/>
        </p:nvSpPr>
        <p:spPr>
          <a:xfrm>
            <a:off x="8120619" y="2311592"/>
            <a:ext cx="977660" cy="488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ACF7D212-BE4B-F2D0-AFB7-C5D372888616}"/>
              </a:ext>
            </a:extLst>
          </p:cNvPr>
          <p:cNvSpPr/>
          <p:nvPr/>
        </p:nvSpPr>
        <p:spPr>
          <a:xfrm>
            <a:off x="8134995" y="3332384"/>
            <a:ext cx="977660" cy="488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753AF0FE-7B35-AFCD-B7BB-0820CB452EDB}"/>
              </a:ext>
            </a:extLst>
          </p:cNvPr>
          <p:cNvSpPr/>
          <p:nvPr/>
        </p:nvSpPr>
        <p:spPr>
          <a:xfrm>
            <a:off x="8106242" y="4310044"/>
            <a:ext cx="977660" cy="488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47A301A-131F-BC78-73B8-0A7CE0C759F9}"/>
              </a:ext>
            </a:extLst>
          </p:cNvPr>
          <p:cNvSpPr txBox="1"/>
          <p:nvPr/>
        </p:nvSpPr>
        <p:spPr>
          <a:xfrm>
            <a:off x="9134224" y="4304293"/>
            <a:ext cx="198522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ea typeface="+mn-lt"/>
                <a:cs typeface="+mn-lt"/>
              </a:rPr>
              <a:t>R$ 92.931,43</a:t>
            </a:r>
            <a:endParaRPr lang="pt-BR" sz="2400" b="1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619F4B7-700C-1D8B-F1B4-E931AC7FDF17}"/>
              </a:ext>
            </a:extLst>
          </p:cNvPr>
          <p:cNvSpPr txBox="1"/>
          <p:nvPr/>
        </p:nvSpPr>
        <p:spPr>
          <a:xfrm>
            <a:off x="9089367" y="3338136"/>
            <a:ext cx="208586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ea typeface="+mn-lt"/>
                <a:cs typeface="+mn-lt"/>
              </a:rPr>
              <a:t>R$ 162.000,00</a:t>
            </a:r>
            <a:endParaRPr lang="pt-BR" sz="2400" b="1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0CCDE18-9E45-120A-38B7-8147055FF7FA}"/>
              </a:ext>
            </a:extLst>
          </p:cNvPr>
          <p:cNvSpPr txBox="1"/>
          <p:nvPr/>
        </p:nvSpPr>
        <p:spPr>
          <a:xfrm>
            <a:off x="635947" y="5302904"/>
            <a:ext cx="7489599" cy="10772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Wingdings"/>
              <a:buChar char="Ø"/>
            </a:pPr>
            <a:r>
              <a:rPr lang="pt-BR" sz="2300" u="sng" dirty="0">
                <a:solidFill>
                  <a:srgbClr val="000000"/>
                </a:solidFill>
                <a:latin typeface="Bookman Old Style"/>
                <a:ea typeface="+mn-lt"/>
                <a:cs typeface="+mn-lt"/>
              </a:rPr>
              <a:t>Valor do Incremento por Central de Distribuição implantada no município -sede da URS (25%)</a:t>
            </a:r>
            <a:endParaRPr lang="pt-BR" sz="2300" u="sng">
              <a:solidFill>
                <a:srgbClr val="000000"/>
              </a:solidFill>
              <a:latin typeface="Bookman Old Style"/>
              <a:cs typeface="Calibri" panose="020F0502020204030204"/>
            </a:endParaRPr>
          </a:p>
          <a:p>
            <a:endParaRPr lang="pt-BR" dirty="0">
              <a:cs typeface="Calibri"/>
            </a:endParaRP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81E58D7F-CAD1-6C1F-8EBD-7B263EECCA54}"/>
              </a:ext>
            </a:extLst>
          </p:cNvPr>
          <p:cNvSpPr/>
          <p:nvPr/>
        </p:nvSpPr>
        <p:spPr>
          <a:xfrm>
            <a:off x="8134996" y="5445855"/>
            <a:ext cx="977660" cy="488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2CD85D6-26EA-6303-2ED2-0C3FC5BF030C}"/>
              </a:ext>
            </a:extLst>
          </p:cNvPr>
          <p:cNvSpPr txBox="1"/>
          <p:nvPr/>
        </p:nvSpPr>
        <p:spPr>
          <a:xfrm>
            <a:off x="9105469" y="5440104"/>
            <a:ext cx="198522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ea typeface="+mn-lt"/>
                <a:cs typeface="+mn-lt"/>
              </a:rPr>
              <a:t>R$ 68.169,25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809825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0BFE811C-A533-182D-F66B-55B28B7D4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8832" y="-6678"/>
            <a:ext cx="11056186" cy="56308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b="1" dirty="0">
                <a:cs typeface="Calibri"/>
              </a:rPr>
              <a:t>Aquisição de itens de consumo, combustível e que viabilizem o transporte  </a:t>
            </a:r>
            <a:endParaRPr lang="pt-BR">
              <a:cs typeface="Calibri" panose="020F0502020204030204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654D33A-A151-F197-2C4F-3A434DD5D4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865706"/>
              </p:ext>
            </p:extLst>
          </p:nvPr>
        </p:nvGraphicFramePr>
        <p:xfrm>
          <a:off x="345056" y="632603"/>
          <a:ext cx="11560259" cy="60356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67061">
                  <a:extLst>
                    <a:ext uri="{9D8B030D-6E8A-4147-A177-3AD203B41FA5}">
                      <a16:colId xmlns:a16="http://schemas.microsoft.com/office/drawing/2014/main" val="1911638507"/>
                    </a:ext>
                  </a:extLst>
                </a:gridCol>
                <a:gridCol w="1967061">
                  <a:extLst>
                    <a:ext uri="{9D8B030D-6E8A-4147-A177-3AD203B41FA5}">
                      <a16:colId xmlns:a16="http://schemas.microsoft.com/office/drawing/2014/main" val="1913754820"/>
                    </a:ext>
                  </a:extLst>
                </a:gridCol>
                <a:gridCol w="1358318">
                  <a:extLst>
                    <a:ext uri="{9D8B030D-6E8A-4147-A177-3AD203B41FA5}">
                      <a16:colId xmlns:a16="http://schemas.microsoft.com/office/drawing/2014/main" val="1652591251"/>
                    </a:ext>
                  </a:extLst>
                </a:gridCol>
                <a:gridCol w="1623698">
                  <a:extLst>
                    <a:ext uri="{9D8B030D-6E8A-4147-A177-3AD203B41FA5}">
                      <a16:colId xmlns:a16="http://schemas.microsoft.com/office/drawing/2014/main" val="415372903"/>
                    </a:ext>
                  </a:extLst>
                </a:gridCol>
                <a:gridCol w="1623698">
                  <a:extLst>
                    <a:ext uri="{9D8B030D-6E8A-4147-A177-3AD203B41FA5}">
                      <a16:colId xmlns:a16="http://schemas.microsoft.com/office/drawing/2014/main" val="2999509390"/>
                    </a:ext>
                  </a:extLst>
                </a:gridCol>
                <a:gridCol w="1509629">
                  <a:extLst>
                    <a:ext uri="{9D8B030D-6E8A-4147-A177-3AD203B41FA5}">
                      <a16:colId xmlns:a16="http://schemas.microsoft.com/office/drawing/2014/main" val="3286140656"/>
                    </a:ext>
                  </a:extLst>
                </a:gridCol>
                <a:gridCol w="1510794">
                  <a:extLst>
                    <a:ext uri="{9D8B030D-6E8A-4147-A177-3AD203B41FA5}">
                      <a16:colId xmlns:a16="http://schemas.microsoft.com/office/drawing/2014/main" val="4230377470"/>
                    </a:ext>
                  </a:extLst>
                </a:gridCol>
              </a:tblGrid>
              <a:tr h="2582174">
                <a:tc>
                  <a:txBody>
                    <a:bodyPr/>
                    <a:lstStyle/>
                    <a:p>
                      <a:pPr marL="53975" marR="43180" indent="-3175" algn="ctr">
                        <a:lnSpc>
                          <a:spcPct val="101000"/>
                        </a:lnSpc>
                        <a:spcBef>
                          <a:spcPts val="73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Unidade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Regional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Saúde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285" marR="110490" indent="-1905" algn="ctr">
                        <a:lnSpc>
                          <a:spcPct val="101000"/>
                        </a:lnSpc>
                        <a:spcBef>
                          <a:spcPts val="73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Rotas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(município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destino)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300990" indent="-215265" algn="ctr">
                        <a:lnSpc>
                          <a:spcPct val="101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Distância </a:t>
                      </a:r>
                      <a:r>
                        <a:rPr lang="pt-PT" sz="2000" b="1" spc="-3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244475" indent="-166370" algn="ctr">
                        <a:lnSpc>
                          <a:spcPts val="128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ida</a:t>
                      </a:r>
                      <a:r>
                        <a:rPr lang="pt-PT" sz="2000" b="1" spc="-4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</a:t>
                      </a:r>
                      <a:r>
                        <a:rPr lang="pt-PT" sz="2000" b="1" spc="-5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volta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244475" lvl="0" indent="-166370" algn="ctr">
                        <a:lnSpc>
                          <a:spcPts val="1280"/>
                        </a:lnSpc>
                        <a:spcBef>
                          <a:spcPts val="254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pt-PT" sz="2000" b="1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(km)</a:t>
                      </a:r>
                      <a:endParaRPr lang="pt-PT" sz="200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145" marR="6985" indent="-5080" algn="ctr">
                        <a:lnSpc>
                          <a:spcPct val="101000"/>
                        </a:lnSpc>
                        <a:spcBef>
                          <a:spcPts val="73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Frequênci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pt-PT" sz="2000" b="1" spc="-4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-4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envio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semanal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09855" indent="48260" algn="ctr">
                        <a:lnSpc>
                          <a:spcPct val="101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Distância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anual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(km)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22860" marR="1841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Custo</a:t>
                      </a:r>
                      <a:r>
                        <a:rPr lang="pt-PT" sz="2000" b="1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anual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47320" marR="71120" indent="-66040" algn="ctr">
                        <a:lnSpc>
                          <a:spcPct val="101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-7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total por URS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354363"/>
                  </a:ext>
                </a:extLst>
              </a:tr>
              <a:tr h="887129">
                <a:tc rowSpan="4"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25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6096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Ponte</a:t>
                      </a:r>
                      <a:r>
                        <a:rPr lang="pt-PT" sz="2000" b="1" spc="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Nova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5885" marR="94615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Belo</a:t>
                      </a:r>
                      <a:r>
                        <a:rPr lang="pt-PT" sz="2000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Horizonte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2250" marR="217170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spc="-2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466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2885" marR="216535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72696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670" marR="18415" algn="ctr"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42.484,68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255"/>
                        </a:spcBef>
                      </a:pP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266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92.931,43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400481"/>
                  </a:ext>
                </a:extLst>
              </a:tr>
              <a:tr h="8554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885" marR="93345"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Juiz</a:t>
                      </a:r>
                      <a:r>
                        <a:rPr lang="pt-PT" sz="2000" spc="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spc="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Fora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2250" marR="217170"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pt-PT" sz="2000" spc="-2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580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2885" marR="216535"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pt-PT" sz="2000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30160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670" marR="18415" algn="ct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17.625,97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213734"/>
                  </a:ext>
                </a:extLst>
              </a:tr>
              <a:tr h="8554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885" marR="9271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Manhuaçu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D3FF"/>
                    </a:solidFill>
                  </a:tcPr>
                </a:tc>
                <a:tc>
                  <a:txBody>
                    <a:bodyPr/>
                    <a:lstStyle/>
                    <a:p>
                      <a:pPr marL="222250" marR="21717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spc="-2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264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D3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spcBef>
                          <a:spcPts val="255"/>
                        </a:spcBef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D3FF"/>
                    </a:solidFill>
                  </a:tcPr>
                </a:tc>
                <a:tc>
                  <a:txBody>
                    <a:bodyPr/>
                    <a:lstStyle/>
                    <a:p>
                      <a:pPr marL="222885" marR="21653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41184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D3FF"/>
                    </a:solidFill>
                  </a:tcPr>
                </a:tc>
                <a:tc>
                  <a:txBody>
                    <a:bodyPr/>
                    <a:lstStyle/>
                    <a:p>
                      <a:pPr marL="26670" marR="1841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24.068,57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D3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648591"/>
                  </a:ext>
                </a:extLst>
              </a:tr>
              <a:tr h="85544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885" marR="94615" algn="ctr"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Viçosa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2250" marR="217170" algn="ctr"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pt-PT" sz="2000" spc="-2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96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3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22885" marR="216535" algn="ctr"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pt-PT" sz="2000" spc="-2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14976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26670" marR="18415" algn="ctr"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pt-PT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spc="5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8.752,21</a:t>
                      </a:r>
                      <a:endParaRPr lang="pt-PT" sz="2000" dirty="0"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515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054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43607" y="773804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C0C4F142-5623-9EFF-A9EE-535D3E3E4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982" y="625924"/>
            <a:ext cx="8913961" cy="560953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2800" b="1" dirty="0">
                <a:ea typeface="Calibri"/>
                <a:cs typeface="Calibri"/>
              </a:rPr>
              <a:t>INDICADORES</a:t>
            </a:r>
            <a:endParaRPr lang="pt-BR" dirty="0"/>
          </a:p>
          <a:p>
            <a:pPr algn="just"/>
            <a:endParaRPr lang="pt-BR" sz="2800" b="1" dirty="0">
              <a:ea typeface="+mn-lt"/>
              <a:cs typeface="+mn-lt"/>
            </a:endParaRPr>
          </a:p>
          <a:p>
            <a:pPr algn="just"/>
            <a:endParaRPr lang="pt-BR" sz="2800" dirty="0">
              <a:ea typeface="Calibri"/>
              <a:cs typeface="Calibri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532A9A2-6F85-5C53-5FA2-26984BA799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495" y="1112592"/>
            <a:ext cx="8479766" cy="496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2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7870" y="701917"/>
            <a:ext cx="1419283" cy="10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Conteúdo 12">
            <a:extLst>
              <a:ext uri="{FF2B5EF4-FFF2-40B4-BE49-F238E27FC236}">
                <a16:creationId xmlns:a16="http://schemas.microsoft.com/office/drawing/2014/main" id="{28A30399-40C0-3A20-4E2F-1EBD44D6DECC}"/>
              </a:ext>
            </a:extLst>
          </p:cNvPr>
          <p:cNvSpPr txBox="1">
            <a:spLocks/>
          </p:cNvSpPr>
          <p:nvPr/>
        </p:nvSpPr>
        <p:spPr>
          <a:xfrm>
            <a:off x="636917" y="1854380"/>
            <a:ext cx="8301486" cy="4351338"/>
          </a:xfrm>
          <a:prstGeom prst="rect">
            <a:avLst/>
          </a:prstGeom>
          <a:ln>
            <a:solidFill>
              <a:srgbClr val="000000">
                <a:alpha val="20000"/>
              </a:srgbClr>
            </a:solidFill>
          </a:ln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Wingdings" panose="020B0604020202020204" pitchFamily="34" charset="0"/>
              <a:buChar char="Ø"/>
            </a:pPr>
            <a:r>
              <a:rPr lang="pt-BR" sz="2800" b="1" dirty="0">
                <a:ea typeface="Calibri" panose="020F0502020204030204"/>
                <a:cs typeface="Calibri" panose="020F0502020204030204"/>
              </a:rPr>
              <a:t>Procedimento de custeio de Recursos Humanos a ser custeado pelo Consórcio;</a:t>
            </a:r>
            <a:endParaRPr lang="pt-BR" sz="2800" dirty="0">
              <a:cs typeface="Calibri"/>
            </a:endParaRPr>
          </a:p>
          <a:p>
            <a:pPr marL="342900" indent="-342900" algn="l">
              <a:lnSpc>
                <a:spcPct val="150000"/>
              </a:lnSpc>
              <a:buFont typeface="Wingdings,Sans-Serif" panose="020B0604020202020204" pitchFamily="34" charset="0"/>
              <a:buChar char="Ø"/>
            </a:pPr>
            <a:r>
              <a:rPr lang="pt-BR" sz="2800" b="1" dirty="0">
                <a:cs typeface="Calibri" panose="020F0502020204030204"/>
              </a:rPr>
              <a:t>Profissional legalmente habilitado na área da saúde: 01(um) Farmacêutico e 01(um) Técnico em Laboratório;</a:t>
            </a:r>
            <a:endParaRPr lang="pt-BR" sz="2800" dirty="0">
              <a:cs typeface="Calibri" panose="020F0502020204030204"/>
            </a:endParaRPr>
          </a:p>
          <a:p>
            <a:pPr marL="342900" indent="-342900" algn="l">
              <a:lnSpc>
                <a:spcPct val="150000"/>
              </a:lnSpc>
              <a:buFont typeface="Wingdings,Sans-Serif" panose="020B0604020202020204" pitchFamily="34" charset="0"/>
              <a:buChar char="Ø"/>
            </a:pPr>
            <a:r>
              <a:rPr lang="pt-BR" sz="2800" b="1" dirty="0">
                <a:cs typeface="Calibri" panose="020F0502020204030204"/>
              </a:rPr>
              <a:t>Regime de trabalho CLT com carga horária 8h diária e 40h semanal.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sz="2800" dirty="0">
              <a:cs typeface="Calibri" panose="020F0502020204030204"/>
            </a:endParaRPr>
          </a:p>
          <a:p>
            <a:pPr marL="342900" indent="-342900" algn="l">
              <a:buFont typeface="Wingdings" panose="020B0604020202020204" pitchFamily="34" charset="0"/>
              <a:buChar char="Ø"/>
            </a:pPr>
            <a:endParaRPr lang="pt-BR" sz="2800" b="1" dirty="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pPr algn="l"/>
            <a:endParaRPr lang="pt-BR" sz="2800" b="1" dirty="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pPr marL="342900" indent="-342900" algn="l">
              <a:buFont typeface="Wingdings" panose="020B0604020202020204" pitchFamily="34" charset="0"/>
              <a:buChar char="Ø"/>
            </a:pPr>
            <a:endParaRPr lang="pt-BR" sz="2800" b="1" dirty="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pPr algn="l"/>
            <a:endParaRPr lang="pt-BR" sz="2800" b="1" dirty="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pPr algn="l"/>
            <a:endParaRPr lang="pt-BR" b="1" dirty="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  <a:p>
            <a:endParaRPr lang="pt-BR" b="1" dirty="0">
              <a:solidFill>
                <a:srgbClr val="0070C0"/>
              </a:solidFill>
              <a:ea typeface="Calibri" panose="020F0502020204030204"/>
              <a:cs typeface="Calibri" panose="020F0502020204030204"/>
            </a:endParaRPr>
          </a:p>
          <a:p>
            <a:endParaRPr lang="pt-BR" sz="3600" b="1" dirty="0">
              <a:solidFill>
                <a:schemeClr val="bg1">
                  <a:lumMod val="65000"/>
                </a:schemeClr>
              </a:solidFill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" name="Imagem 5" descr="Sistema Único de Saúde – Wikipédia, a enciclopédia livre">
            <a:extLst>
              <a:ext uri="{FF2B5EF4-FFF2-40B4-BE49-F238E27FC236}">
                <a16:creationId xmlns:a16="http://schemas.microsoft.com/office/drawing/2014/main" id="{7D68FAF1-5D58-0E91-E6D5-E01793C78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893" y="776383"/>
            <a:ext cx="1770790" cy="946622"/>
          </a:xfrm>
          <a:prstGeom prst="rect">
            <a:avLst/>
          </a:prstGeom>
        </p:spPr>
      </p:pic>
      <p:pic>
        <p:nvPicPr>
          <p:cNvPr id="9" name="Imagem 8" descr="Governo do Estado de Minas Gerais - Hoje, quando completamos 100 dias de  governo, apresentamos a nova marca e assinatura da gestão aos mineiros. Um  governo diferente, que trabalha de forma íntegra,">
            <a:extLst>
              <a:ext uri="{FF2B5EF4-FFF2-40B4-BE49-F238E27FC236}">
                <a16:creationId xmlns:a16="http://schemas.microsoft.com/office/drawing/2014/main" id="{3D83E215-F2CE-4950-C10A-4B4DDF29F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8023" y="617667"/>
            <a:ext cx="3237281" cy="123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884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493" y="716294"/>
            <a:ext cx="1692453" cy="132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C0C4F142-5623-9EFF-A9EE-535D3E3E4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982" y="625924"/>
            <a:ext cx="8913961" cy="467500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20000"/>
              </a:lnSpc>
            </a:pPr>
            <a:r>
              <a:rPr lang="pt-BR" sz="2000" b="1" dirty="0">
                <a:ea typeface="Calibri"/>
                <a:cs typeface="Calibri"/>
              </a:rPr>
              <a:t>PRÉ-REQUISITOS PARA ADESÃO</a:t>
            </a:r>
            <a:endParaRPr lang="pt-BR" sz="2000" dirty="0">
              <a:ea typeface="Calibri" panose="020F0502020204030204"/>
              <a:cs typeface="Calibri" panose="020F0502020204030204"/>
            </a:endParaRPr>
          </a:p>
          <a:p>
            <a:pPr marL="457200" indent="-457200" algn="just">
              <a:lnSpc>
                <a:spcPct val="120000"/>
              </a:lnSpc>
              <a:buFont typeface="Wingdings" panose="020B0604020202020204" pitchFamily="34" charset="0"/>
              <a:buChar char="Ø"/>
            </a:pPr>
            <a:r>
              <a:rPr lang="pt-BR" sz="2000" dirty="0">
                <a:ea typeface="+mn-lt"/>
                <a:cs typeface="+mn-lt"/>
              </a:rPr>
              <a:t>Estar em conformidade com a Lei Federal nº 11.107 de 6 de abril de 2005, que dispõe sobre normas gerais de contratação de consórcios públicos e dá outras providências; </a:t>
            </a:r>
          </a:p>
          <a:p>
            <a:pPr marL="457200" indent="-457200" algn="just">
              <a:lnSpc>
                <a:spcPct val="120000"/>
              </a:lnSpc>
              <a:buFont typeface="Wingdings" panose="020B0604020202020204" pitchFamily="34" charset="0"/>
              <a:buChar char="Ø"/>
            </a:pPr>
            <a:r>
              <a:rPr lang="pt-BR" sz="2000" dirty="0">
                <a:ea typeface="+mn-lt"/>
                <a:cs typeface="+mn-lt"/>
              </a:rPr>
              <a:t>Estar em conformidade com a Deliberação CIB-SUS/MG Nº 4.280 de 25 de julho de 2023, que cria o Programa de Desenvolvimento dos Consórcios Públicos de Saúde (PROCONSÓRCIO); </a:t>
            </a:r>
          </a:p>
          <a:p>
            <a:pPr marL="457200" indent="-457200" algn="just">
              <a:lnSpc>
                <a:spcPct val="120000"/>
              </a:lnSpc>
              <a:buFont typeface="Wingdings" panose="020B0604020202020204" pitchFamily="34" charset="0"/>
              <a:buChar char="Ø"/>
            </a:pPr>
            <a:r>
              <a:rPr lang="pt-BR" sz="2000" dirty="0">
                <a:ea typeface="+mn-lt"/>
                <a:cs typeface="+mn-lt"/>
              </a:rPr>
              <a:t>Estar com cadastro regular no Cadastro Geral de Convenentes (CAGEC); </a:t>
            </a:r>
          </a:p>
          <a:p>
            <a:pPr marL="457200" indent="-457200" algn="just">
              <a:lnSpc>
                <a:spcPct val="120000"/>
              </a:lnSpc>
              <a:buFont typeface="Wingdings" panose="020B0604020202020204" pitchFamily="34" charset="0"/>
              <a:buChar char="Ø"/>
            </a:pPr>
            <a:r>
              <a:rPr lang="pt-BR" sz="2000" dirty="0">
                <a:ea typeface="+mn-lt"/>
                <a:cs typeface="+mn-lt"/>
              </a:rPr>
              <a:t>Atender a todos os municípios jurisdicionados à URS a qual é referenciado, independentemente se consorciado ou não, de maneira igualitária. </a:t>
            </a:r>
          </a:p>
          <a:p>
            <a:pPr algn="just">
              <a:lnSpc>
                <a:spcPct val="120000"/>
              </a:lnSpc>
            </a:pPr>
            <a:endParaRPr lang="pt-BR" sz="2000" dirty="0">
              <a:ea typeface="+mn-lt"/>
              <a:cs typeface="+mn-lt"/>
            </a:endParaRPr>
          </a:p>
          <a:p>
            <a:pPr algn="just">
              <a:lnSpc>
                <a:spcPct val="120000"/>
              </a:lnSpc>
            </a:pPr>
            <a:r>
              <a:rPr lang="pt-BR" sz="2000" dirty="0">
                <a:highlight>
                  <a:srgbClr val="00FFFF"/>
                </a:highlight>
                <a:ea typeface="+mn-lt"/>
                <a:cs typeface="+mn-lt"/>
              </a:rPr>
              <a:t>Os municípios não consorciados deverão celebrar junto ao Consórcio, por meio de instrumento jurídico apropriado, a adesão à política.</a:t>
            </a:r>
            <a:endParaRPr lang="pt-BR" sz="2000">
              <a:highlight>
                <a:srgbClr val="00FFFF"/>
              </a:highlight>
              <a:ea typeface="Calibri"/>
              <a:cs typeface="Calibri"/>
            </a:endParaRPr>
          </a:p>
          <a:p>
            <a:pPr marL="457200" indent="-457200" algn="just">
              <a:lnSpc>
                <a:spcPct val="120000"/>
              </a:lnSpc>
              <a:buFont typeface="Wingdings" panose="020B0604020202020204" pitchFamily="34" charset="0"/>
              <a:buChar char="Ø"/>
            </a:pPr>
            <a:endParaRPr lang="pt-BR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7336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B8F959C2-7622-812A-8199-CD31CE82B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587977"/>
              </p:ext>
            </p:extLst>
          </p:nvPr>
        </p:nvGraphicFramePr>
        <p:xfrm>
          <a:off x="316301" y="575094"/>
          <a:ext cx="11613020" cy="60775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77140">
                  <a:extLst>
                    <a:ext uri="{9D8B030D-6E8A-4147-A177-3AD203B41FA5}">
                      <a16:colId xmlns:a16="http://schemas.microsoft.com/office/drawing/2014/main" val="553079653"/>
                    </a:ext>
                  </a:extLst>
                </a:gridCol>
                <a:gridCol w="2403523">
                  <a:extLst>
                    <a:ext uri="{9D8B030D-6E8A-4147-A177-3AD203B41FA5}">
                      <a16:colId xmlns:a16="http://schemas.microsoft.com/office/drawing/2014/main" val="2247792567"/>
                    </a:ext>
                  </a:extLst>
                </a:gridCol>
                <a:gridCol w="3532357">
                  <a:extLst>
                    <a:ext uri="{9D8B030D-6E8A-4147-A177-3AD203B41FA5}">
                      <a16:colId xmlns:a16="http://schemas.microsoft.com/office/drawing/2014/main" val="3453241632"/>
                    </a:ext>
                  </a:extLst>
                </a:gridCol>
              </a:tblGrid>
              <a:tr h="557560">
                <a:tc>
                  <a:txBody>
                    <a:bodyPr/>
                    <a:lstStyle/>
                    <a:p>
                      <a:pPr marL="86995" marR="76200" algn="ctr">
                        <a:spcBef>
                          <a:spcPts val="1140"/>
                        </a:spcBef>
                        <a:spcAft>
                          <a:spcPts val="0"/>
                        </a:spcAft>
                      </a:pPr>
                      <a:r>
                        <a:rPr lang="pt-PT" sz="2400" b="1" spc="-1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Atividade</a:t>
                      </a:r>
                      <a:endParaRPr lang="pt-PT" sz="2400" b="1" dirty="0">
                        <a:solidFill>
                          <a:schemeClr val="accent2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3190" marR="114935" algn="ctr">
                        <a:spcBef>
                          <a:spcPts val="1140"/>
                        </a:spcBef>
                        <a:spcAft>
                          <a:spcPts val="0"/>
                        </a:spcAft>
                      </a:pPr>
                      <a:r>
                        <a:rPr lang="pt-PT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Prazo</a:t>
                      </a:r>
                      <a:r>
                        <a:rPr lang="pt-PT" sz="2400" b="1" spc="1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(em</a:t>
                      </a:r>
                      <a:r>
                        <a:rPr lang="pt-PT" sz="2400" b="1" spc="5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400" b="1" spc="-1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dias)</a:t>
                      </a:r>
                      <a:endParaRPr lang="pt-PT" sz="2400" b="1" dirty="0">
                        <a:solidFill>
                          <a:schemeClr val="accent2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0180" marR="162560" algn="ctr">
                        <a:spcBef>
                          <a:spcPts val="1140"/>
                        </a:spcBef>
                        <a:spcAft>
                          <a:spcPts val="0"/>
                        </a:spcAft>
                      </a:pPr>
                      <a:r>
                        <a:rPr lang="pt-PT" sz="2400" b="1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Período para</a:t>
                      </a:r>
                      <a:r>
                        <a:rPr lang="pt-PT" sz="2400" b="1" spc="2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400" b="1" spc="-10" dirty="0">
                          <a:solidFill>
                            <a:schemeClr val="accent2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execução</a:t>
                      </a:r>
                      <a:endParaRPr lang="pt-PT" sz="2400" b="1" dirty="0">
                        <a:solidFill>
                          <a:schemeClr val="accent2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93259"/>
                  </a:ext>
                </a:extLst>
              </a:tr>
              <a:tr h="958601">
                <a:tc>
                  <a:txBody>
                    <a:bodyPr/>
                    <a:lstStyle/>
                    <a:p>
                      <a:pPr marL="432435" indent="-364490" algn="ctr">
                        <a:lnSpc>
                          <a:spcPts val="190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Manifestação do interesse do consórcio público por e-mail: </a:t>
                      </a:r>
                      <a:r>
                        <a:rPr lang="pt-PT" sz="20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celp@saude.mg.gov.br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  <a:hlinkClick r:id="" action="ppaction://noaction">
                          <a:extLst>
                            <a:ext uri="{A12FA001-AC4F-418D-AE19-62706E023703}">
                              <ahyp:hlinkClr xmlns:ahyp="http://schemas.microsoft.com/office/drawing/2018/hyperlinkcolor" xmlns="" val="tx"/>
                            </a:ext>
                          </a:extLst>
                        </a:hlinkClick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7030" indent="-132715" algn="ctr">
                        <a:lnSpc>
                          <a:spcPts val="190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20</a:t>
                      </a:r>
                      <a:r>
                        <a:rPr lang="pt-PT" sz="2000" b="1" spc="-5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(vinte)</a:t>
                      </a:r>
                      <a:r>
                        <a:rPr lang="pt-PT" sz="2000" b="1" spc="-4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dias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corridos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71450" marR="162560" algn="ctr">
                        <a:spcBef>
                          <a:spcPts val="69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01/10/2023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 2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0/10/2023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835109"/>
                  </a:ext>
                </a:extLst>
              </a:tr>
              <a:tr h="684714">
                <a:tc>
                  <a:txBody>
                    <a:bodyPr/>
                    <a:lstStyle/>
                    <a:p>
                      <a:pPr algn="ctr">
                        <a:spcBef>
                          <a:spcPts val="10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85725" marR="78105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Análise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das</a:t>
                      </a:r>
                      <a:r>
                        <a:rPr lang="pt-PT" sz="2000" b="1" spc="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documentações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encaminhadas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6395" indent="-109855" algn="ctr">
                        <a:lnSpc>
                          <a:spcPct val="101000"/>
                        </a:lnSpc>
                        <a:spcBef>
                          <a:spcPts val="67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5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20 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(vinte)</a:t>
                      </a:r>
                      <a:r>
                        <a:rPr lang="pt-PT" sz="2000" b="1" spc="-5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dias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corridos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4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71450" marR="16256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01/10/2023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 20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/10/2023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233013"/>
                  </a:ext>
                </a:extLst>
              </a:tr>
              <a:tr h="528209">
                <a:tc>
                  <a:txBody>
                    <a:bodyPr/>
                    <a:lstStyle/>
                    <a:p>
                      <a:pPr algn="ctr">
                        <a:spcBef>
                          <a:spcPts val="10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85725" marR="7810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Divulgação da relação dos Consórcios classificados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3190" marR="114300" algn="ctr">
                        <a:spcBef>
                          <a:spcPts val="85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N/A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160655" algn="ctr">
                        <a:spcBef>
                          <a:spcPts val="85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20/10/2023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900630"/>
                  </a:ext>
                </a:extLst>
              </a:tr>
              <a:tr h="684714"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86995" marR="7810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Pactuação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em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CIB</a:t>
                      </a:r>
                      <a:r>
                        <a:rPr lang="pt-PT" sz="2000" b="1" spc="1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Macrorregional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23190" marR="114300" algn="ctr"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N/A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71450" marR="16256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23/10/2023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01/12/2023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512459"/>
                  </a:ext>
                </a:extLst>
              </a:tr>
              <a:tr h="860784">
                <a:tc>
                  <a:txBody>
                    <a:bodyPr/>
                    <a:lstStyle/>
                    <a:p>
                      <a:pPr marL="1035685" indent="-830580" algn="ctr">
                        <a:lnSpc>
                          <a:spcPts val="1900"/>
                        </a:lnSpc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Envio das </a:t>
                      </a:r>
                      <a:r>
                        <a:rPr lang="pt-PT" sz="2000" b="1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pactuações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regionais à SES/MG Nível Central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7030" lvl="0" indent="-109855" algn="ctr">
                        <a:lnSpc>
                          <a:spcPts val="1900"/>
                        </a:lnSpc>
                        <a:spcBef>
                          <a:spcPts val="47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2000" b="1" i="0" u="none" strike="noStrike" spc="-10" noProof="0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N/A</a:t>
                      </a:r>
                      <a:endParaRPr lang="pt-BR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71450" marR="162560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01/12/2023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307972"/>
                  </a:ext>
                </a:extLst>
              </a:tr>
              <a:tr h="860784">
                <a:tc>
                  <a:txBody>
                    <a:bodyPr/>
                    <a:lstStyle/>
                    <a:p>
                      <a:pPr marL="541655" indent="-277495" algn="ctr">
                        <a:lnSpc>
                          <a:spcPts val="1900"/>
                        </a:lnSpc>
                        <a:spcBef>
                          <a:spcPts val="470"/>
                        </a:spcBef>
                        <a:spcAft>
                          <a:spcPts val="0"/>
                        </a:spcAft>
                      </a:pPr>
                      <a:r>
                        <a:rPr lang="pt-PT" sz="2000" b="1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Pactuação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em CIB/SUS-MG da lista dos Consórcios indicados por URS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23190" marR="114935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N/A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71450" marR="160655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06/12/2023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778830"/>
                  </a:ext>
                </a:extLst>
              </a:tr>
              <a:tr h="860784"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86995" marR="78105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Assinatura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dos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Termos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Adesão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no</a:t>
                      </a:r>
                      <a:r>
                        <a:rPr lang="pt-PT" sz="2000" b="1" spc="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SiG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pt-PT" sz="2000" b="1" spc="-25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RES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6395" indent="-132715" algn="ctr">
                        <a:lnSpc>
                          <a:spcPts val="19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05</a:t>
                      </a:r>
                      <a:r>
                        <a:rPr lang="pt-PT" sz="2000" b="1" spc="-5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(cinco)</a:t>
                      </a:r>
                      <a:r>
                        <a:rPr lang="pt-PT" sz="2000" b="1" spc="-4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dias 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corridos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55"/>
                        </a:spcBef>
                      </a:pPr>
                      <a:endParaRPr lang="pt-PT" sz="2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  <a:p>
                      <a:pPr marL="171450" marR="162560" algn="ctr">
                        <a:spcBef>
                          <a:spcPts val="70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07/12/2023</a:t>
                      </a:r>
                      <a:r>
                        <a:rPr lang="pt-PT" sz="2000" b="1" spc="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pt-PT" sz="2000" b="1" spc="2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 11</a:t>
                      </a:r>
                      <a:r>
                        <a:rPr lang="pt-PT" sz="2000" b="1" spc="-1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/12/2023</a:t>
                      </a:r>
                      <a:endParaRPr lang="pt-PT" sz="2000" b="1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898904"/>
                  </a:ext>
                </a:extLst>
              </a:tr>
            </a:tbl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92D4FE05-A5BC-6811-3014-F941ACCC37E3}"/>
              </a:ext>
            </a:extLst>
          </p:cNvPr>
          <p:cNvSpPr txBox="1"/>
          <p:nvPr/>
        </p:nvSpPr>
        <p:spPr>
          <a:xfrm>
            <a:off x="4092988" y="82757"/>
            <a:ext cx="421081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cs typeface="Calibri"/>
              </a:rPr>
              <a:t>CRONOGRAMA PARA ADESÃO</a:t>
            </a:r>
          </a:p>
        </p:txBody>
      </p:sp>
    </p:spTree>
    <p:extLst>
      <p:ext uri="{BB962C8B-B14F-4D97-AF65-F5344CB8AC3E}">
        <p14:creationId xmlns:p14="http://schemas.microsoft.com/office/powerpoint/2010/main" val="1751494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7870" y="701917"/>
            <a:ext cx="1419283" cy="10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Conteúdo 12">
            <a:extLst>
              <a:ext uri="{FF2B5EF4-FFF2-40B4-BE49-F238E27FC236}">
                <a16:creationId xmlns:a16="http://schemas.microsoft.com/office/drawing/2014/main" id="{28A30399-40C0-3A20-4E2F-1EBD44D6DECC}"/>
              </a:ext>
            </a:extLst>
          </p:cNvPr>
          <p:cNvSpPr txBox="1">
            <a:spLocks/>
          </p:cNvSpPr>
          <p:nvPr/>
        </p:nvSpPr>
        <p:spPr>
          <a:xfrm>
            <a:off x="1168879" y="1868757"/>
            <a:ext cx="8301486" cy="4351338"/>
          </a:xfrm>
          <a:prstGeom prst="rect">
            <a:avLst/>
          </a:prstGeom>
          <a:ln>
            <a:solidFill>
              <a:srgbClr val="000000">
                <a:alpha val="20000"/>
              </a:srgb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b="1" dirty="0">
              <a:solidFill>
                <a:srgbClr val="0070C0"/>
              </a:solidFill>
              <a:ea typeface="Calibri" panose="020F0502020204030204"/>
              <a:cs typeface="Calibri" panose="020F0502020204030204"/>
            </a:endParaRPr>
          </a:p>
          <a:p>
            <a:pPr algn="l"/>
            <a:r>
              <a:rPr lang="pt-BR" b="1" dirty="0">
                <a:solidFill>
                  <a:srgbClr val="0070C0"/>
                </a:solidFill>
                <a:ea typeface="Calibri" panose="020F0502020204030204"/>
                <a:cs typeface="Calibri" panose="020F0502020204030204"/>
              </a:rPr>
              <a:t>EU CONTRIBUO PARA</a:t>
            </a:r>
            <a:endParaRPr lang="pt-BR" dirty="0">
              <a:ea typeface="Calibri" panose="020F0502020204030204"/>
              <a:cs typeface="Calibri" panose="020F0502020204030204"/>
            </a:endParaRPr>
          </a:p>
          <a:p>
            <a:endParaRPr lang="pt-BR" b="1" dirty="0">
              <a:solidFill>
                <a:srgbClr val="0070C0"/>
              </a:solidFill>
              <a:ea typeface="Calibri" panose="020F0502020204030204"/>
              <a:cs typeface="Calibri" panose="020F0502020204030204"/>
            </a:endParaRPr>
          </a:p>
          <a:p>
            <a:endParaRPr lang="pt-BR" b="1" dirty="0">
              <a:solidFill>
                <a:srgbClr val="0070C0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pt-BR" sz="3600" b="1" dirty="0">
                <a:solidFill>
                  <a:schemeClr val="accent4">
                    <a:lumMod val="75000"/>
                  </a:schemeClr>
                </a:solidFill>
                <a:highlight>
                  <a:srgbClr val="C0C0C0"/>
                </a:highlight>
                <a:ea typeface="Calibri" panose="020F0502020204030204"/>
                <a:cs typeface="Calibri" panose="020F0502020204030204"/>
              </a:rPr>
              <a:t>TORNAR REAL O SUS IDEAL</a:t>
            </a:r>
          </a:p>
          <a:p>
            <a:endParaRPr lang="pt-BR" sz="3600" b="1" dirty="0">
              <a:solidFill>
                <a:srgbClr val="348B91"/>
              </a:solidFill>
              <a:ea typeface="Calibri" panose="020F0502020204030204"/>
              <a:cs typeface="Calibri" panose="020F0502020204030204"/>
            </a:endParaRPr>
          </a:p>
          <a:p>
            <a:endParaRPr lang="pt-BR" sz="3600" b="1" dirty="0">
              <a:solidFill>
                <a:srgbClr val="348B91"/>
              </a:solidFill>
              <a:ea typeface="Calibri" panose="020F0502020204030204"/>
              <a:cs typeface="Calibri" panose="020F0502020204030204"/>
            </a:endParaRPr>
          </a:p>
          <a:p>
            <a:r>
              <a:rPr lang="pt-BR" sz="3600" b="1" dirty="0">
                <a:solidFill>
                  <a:schemeClr val="bg1">
                    <a:lumMod val="65000"/>
                  </a:schemeClr>
                </a:solidFill>
                <a:ea typeface="Calibri" panose="020F0502020204030204"/>
                <a:cs typeface="Calibri" panose="020F0502020204030204"/>
              </a:rPr>
              <a:t>OBRIGADO!</a:t>
            </a:r>
          </a:p>
        </p:txBody>
      </p:sp>
      <p:pic>
        <p:nvPicPr>
          <p:cNvPr id="6" name="Imagem 5" descr="Sistema Único de Saúde – Wikipédia, a enciclopédia livre">
            <a:extLst>
              <a:ext uri="{FF2B5EF4-FFF2-40B4-BE49-F238E27FC236}">
                <a16:creationId xmlns:a16="http://schemas.microsoft.com/office/drawing/2014/main" id="{7D68FAF1-5D58-0E91-E6D5-E01793C78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893" y="776383"/>
            <a:ext cx="1770790" cy="946622"/>
          </a:xfrm>
          <a:prstGeom prst="rect">
            <a:avLst/>
          </a:prstGeom>
        </p:spPr>
      </p:pic>
      <p:pic>
        <p:nvPicPr>
          <p:cNvPr id="9" name="Imagem 8" descr="Governo do Estado de Minas Gerais - Hoje, quando completamos 100 dias de  governo, apresentamos a nova marca e assinatura da gestão aos mineiros. Um  governo diferente, que trabalha de forma íntegra,">
            <a:extLst>
              <a:ext uri="{FF2B5EF4-FFF2-40B4-BE49-F238E27FC236}">
                <a16:creationId xmlns:a16="http://schemas.microsoft.com/office/drawing/2014/main" id="{3D83E215-F2CE-4950-C10A-4B4DDF29F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8023" y="617667"/>
            <a:ext cx="3237281" cy="123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15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17418" y="788180"/>
            <a:ext cx="1390529" cy="109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6869AB91-3446-FEB6-43BE-83F01D547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321" y="627815"/>
            <a:ext cx="8945937" cy="508074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pt-BR" sz="4400" b="1" dirty="0">
                <a:latin typeface="Calibri"/>
                <a:cs typeface="Times New Roman"/>
              </a:rPr>
              <a:t>Altera a Resolução SES/MG n° 9.032, de 26 de setembro de 2023</a:t>
            </a:r>
            <a:r>
              <a:rPr lang="pt-BR" sz="4400" dirty="0">
                <a:latin typeface="Calibri"/>
                <a:cs typeface="Times New Roman"/>
              </a:rPr>
              <a:t>, que estabelece as normas de adesão e financiamento da política continuada de </a:t>
            </a:r>
            <a:r>
              <a:rPr lang="pt-BR" sz="4400" b="1" dirty="0">
                <a:latin typeface="Calibri"/>
                <a:cs typeface="Times New Roman"/>
              </a:rPr>
              <a:t>implantação da rede logística para a vigilância laboratorial</a:t>
            </a:r>
            <a:r>
              <a:rPr lang="pt-BR" sz="4400" dirty="0">
                <a:latin typeface="Calibri"/>
                <a:cs typeface="Times New Roman"/>
              </a:rPr>
              <a:t>, instituída pela Deliberação CIBSUS/MG nº 4.362/2023 e dá outras providências.</a:t>
            </a:r>
            <a:endParaRPr lang="pt-BR" sz="4400" dirty="0">
              <a:latin typeface="Calibri"/>
              <a:cs typeface="Calibri"/>
            </a:endParaRPr>
          </a:p>
          <a:p>
            <a:pPr algn="just"/>
            <a:endParaRPr lang="pt-BR" sz="43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465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00475" y="716294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6869AB91-3446-FEB6-43BE-83F01D547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321" y="714080"/>
            <a:ext cx="8399599" cy="516701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z="3600" b="1" u="sng" dirty="0"/>
              <a:t>Objetivos</a:t>
            </a:r>
            <a:endParaRPr lang="pt-BR" sz="3600" b="1" u="sng">
              <a:ea typeface="Calibri"/>
              <a:cs typeface="Calibri"/>
            </a:endParaRPr>
          </a:p>
          <a:p>
            <a:endParaRPr lang="pt-BR" sz="1000" b="1" dirty="0"/>
          </a:p>
          <a:p>
            <a:pPr algn="just"/>
            <a:r>
              <a:rPr lang="pt-BR" dirty="0"/>
              <a:t>a) Apoiar a </a:t>
            </a:r>
            <a:r>
              <a:rPr lang="pt-BR" b="1" dirty="0"/>
              <a:t>construção, adequação ou ampliação de infraestrutura</a:t>
            </a:r>
            <a:r>
              <a:rPr lang="pt-BR" dirty="0"/>
              <a:t> de Consórcios Públicos de Saúde;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/>
              <a:cs typeface="Calibri"/>
            </a:endParaRPr>
          </a:p>
          <a:p>
            <a:pPr algn="just"/>
            <a:r>
              <a:rPr lang="pt-BR" dirty="0"/>
              <a:t>b) possibilitar a </a:t>
            </a:r>
            <a:r>
              <a:rPr lang="pt-BR" b="1" dirty="0"/>
              <a:t>aquisição de equipamentos</a:t>
            </a:r>
            <a:r>
              <a:rPr lang="pt-BR" dirty="0"/>
              <a:t> e </a:t>
            </a:r>
            <a:r>
              <a:rPr lang="pt-BR" b="1" dirty="0"/>
              <a:t>bens permanentes necessários</a:t>
            </a:r>
            <a:r>
              <a:rPr lang="pt-BR" dirty="0"/>
              <a:t> à </a:t>
            </a:r>
            <a:r>
              <a:rPr lang="pt-BR" b="1" dirty="0"/>
              <a:t>realização da triagem, armazenamento e acondicionamento de amostras</a:t>
            </a:r>
            <a:r>
              <a:rPr lang="pt-BR" dirty="0"/>
              <a:t>; 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/>
              <a:cs typeface="Calibri"/>
            </a:endParaRPr>
          </a:p>
          <a:p>
            <a:pPr algn="just"/>
            <a:r>
              <a:rPr lang="pt-BR" dirty="0"/>
              <a:t>c) apoiar a </a:t>
            </a:r>
            <a:r>
              <a:rPr lang="pt-BR" b="1" dirty="0"/>
              <a:t>aquisição dos insumos necessários para o transporte de amostras</a:t>
            </a:r>
            <a:r>
              <a:rPr lang="pt-BR" dirty="0"/>
              <a:t>;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/>
              <a:cs typeface="Calibri"/>
            </a:endParaRPr>
          </a:p>
          <a:p>
            <a:pPr algn="just"/>
            <a:r>
              <a:rPr lang="pt-BR" dirty="0"/>
              <a:t>d) financiar a l</a:t>
            </a:r>
            <a:r>
              <a:rPr lang="pt-BR" b="1" dirty="0"/>
              <a:t>ocação de veículos para o transporte de amostras</a:t>
            </a:r>
            <a:r>
              <a:rPr lang="pt-BR" dirty="0"/>
              <a:t>.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1734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57984" y="716294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6869AB91-3446-FEB6-43BE-83F01D547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321" y="714080"/>
            <a:ext cx="8399599" cy="542580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sz="3600" b="1" u="sng" dirty="0"/>
              <a:t>Finalidade</a:t>
            </a:r>
            <a:endParaRPr lang="pt-BR" sz="3600" b="1" u="sng">
              <a:ea typeface="Calibri"/>
              <a:cs typeface="Calibri"/>
            </a:endParaRPr>
          </a:p>
          <a:p>
            <a:endParaRPr lang="pt-BR" sz="1000" b="1" dirty="0"/>
          </a:p>
          <a:p>
            <a:pPr algn="just"/>
            <a:r>
              <a:rPr lang="pt-BR" dirty="0"/>
              <a:t>a) </a:t>
            </a:r>
            <a:r>
              <a:rPr lang="pt-BR" b="1" dirty="0"/>
              <a:t>Apoiar a integração entre as ações promovidas</a:t>
            </a:r>
            <a:r>
              <a:rPr lang="pt-BR" dirty="0"/>
              <a:t> pela Vigilância em Saúde estadual e os Consórcios Públicos de Saúde;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/>
              <a:cs typeface="Calibri"/>
            </a:endParaRPr>
          </a:p>
          <a:p>
            <a:pPr algn="just"/>
            <a:r>
              <a:rPr lang="pt-BR" dirty="0"/>
              <a:t>b) </a:t>
            </a:r>
            <a:r>
              <a:rPr lang="pt-BR" b="1" dirty="0"/>
              <a:t>fomentar as ações dos Consórcios Públicos de Saúde</a:t>
            </a:r>
            <a:r>
              <a:rPr lang="pt-BR" dirty="0"/>
              <a:t>; 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/>
              <a:cs typeface="Calibri"/>
            </a:endParaRPr>
          </a:p>
          <a:p>
            <a:pPr algn="just"/>
            <a:r>
              <a:rPr lang="pt-BR" dirty="0"/>
              <a:t>c) </a:t>
            </a:r>
            <a:r>
              <a:rPr lang="pt-BR" b="1" dirty="0"/>
              <a:t>possibilitar</a:t>
            </a:r>
            <a:r>
              <a:rPr lang="pt-BR" dirty="0"/>
              <a:t>, através dos </a:t>
            </a:r>
            <a:r>
              <a:rPr lang="pt-BR" b="1" dirty="0"/>
              <a:t>Consórcios Públicos de Saúde</a:t>
            </a:r>
            <a:r>
              <a:rPr lang="pt-BR" dirty="0"/>
              <a:t>, a </a:t>
            </a:r>
            <a:r>
              <a:rPr lang="pt-BR" b="1" dirty="0"/>
              <a:t>qualificação da vigilância laboratorial.</a:t>
            </a:r>
            <a:endParaRPr lang="pt-BR" dirty="0">
              <a:ea typeface="Calibri"/>
              <a:cs typeface="Calibri"/>
            </a:endParaRPr>
          </a:p>
          <a:p>
            <a:pPr algn="just"/>
            <a:endParaRPr lang="pt-BR" sz="1000" dirty="0">
              <a:ea typeface="Calibri"/>
              <a:cs typeface="Calibri"/>
            </a:endParaRPr>
          </a:p>
          <a:p>
            <a:pPr algn="just"/>
            <a:r>
              <a:rPr lang="pt-BR" dirty="0">
                <a:highlight>
                  <a:srgbClr val="C0C0C0"/>
                </a:highlight>
                <a:ea typeface="Calibri"/>
                <a:cs typeface="Calibri"/>
              </a:rPr>
              <a:t>(*) Os </a:t>
            </a:r>
            <a:r>
              <a:rPr lang="pt-BR" b="1" dirty="0">
                <a:highlight>
                  <a:srgbClr val="C0C0C0"/>
                </a:highlight>
                <a:ea typeface="Calibri"/>
                <a:cs typeface="Calibri"/>
              </a:rPr>
              <a:t>Consórcios Públicos de Saúde deverão atender</a:t>
            </a:r>
            <a:r>
              <a:rPr lang="pt-BR" dirty="0">
                <a:highlight>
                  <a:srgbClr val="C0C0C0"/>
                </a:highlight>
                <a:ea typeface="Calibri"/>
                <a:cs typeface="Calibri"/>
              </a:rPr>
              <a:t>, </a:t>
            </a:r>
            <a:r>
              <a:rPr lang="pt-BR" b="1" dirty="0">
                <a:highlight>
                  <a:srgbClr val="C0C0C0"/>
                </a:highlight>
                <a:ea typeface="Calibri"/>
                <a:cs typeface="Calibri"/>
              </a:rPr>
              <a:t>obrigatoriamente, a todos os municípios jurisdicionados à URS (Unidade Regional de Saúde)</a:t>
            </a:r>
            <a:r>
              <a:rPr lang="pt-BR" dirty="0">
                <a:highlight>
                  <a:srgbClr val="C0C0C0"/>
                </a:highlight>
                <a:ea typeface="Calibri"/>
                <a:cs typeface="Calibri"/>
              </a:rPr>
              <a:t> a qual é referenciado, independentemente se consorciado ou não, de maneira igualitária.</a:t>
            </a:r>
          </a:p>
        </p:txBody>
      </p:sp>
    </p:spTree>
    <p:extLst>
      <p:ext uri="{BB962C8B-B14F-4D97-AF65-F5344CB8AC3E}">
        <p14:creationId xmlns:p14="http://schemas.microsoft.com/office/powerpoint/2010/main" val="1046708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57984" y="716294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6869AB91-3446-FEB6-43BE-83F01D547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321" y="714080"/>
            <a:ext cx="8399599" cy="552644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pt-BR" sz="2800" b="1" dirty="0">
                <a:highlight>
                  <a:srgbClr val="00FFFF"/>
                </a:highlight>
                <a:ea typeface="+mn-lt"/>
                <a:cs typeface="+mn-lt"/>
              </a:rPr>
              <a:t>Centrais de Distribuição:</a:t>
            </a:r>
            <a:r>
              <a:rPr lang="pt-BR" sz="2800" b="1" dirty="0">
                <a:ea typeface="+mn-lt"/>
                <a:cs typeface="+mn-lt"/>
              </a:rPr>
              <a:t> </a:t>
            </a:r>
            <a:r>
              <a:rPr lang="pt-BR" sz="2800" dirty="0">
                <a:ea typeface="+mn-lt"/>
                <a:cs typeface="+mn-lt"/>
              </a:rPr>
              <a:t>definidas como o serviço capacitado a realizar as atividades relacionadas ao armazenamento, acondicionamento e transporte de amostras – RCD 786/2023.</a:t>
            </a:r>
            <a:endParaRPr lang="pt-BR">
              <a:ea typeface="Calibri"/>
              <a:cs typeface="Calibri"/>
            </a:endParaRPr>
          </a:p>
          <a:p>
            <a:pPr algn="just"/>
            <a:endParaRPr lang="pt-BR" sz="2800" dirty="0">
              <a:ea typeface="+mn-lt"/>
              <a:cs typeface="+mn-lt"/>
            </a:endParaRPr>
          </a:p>
          <a:p>
            <a:pPr algn="just"/>
            <a:r>
              <a:rPr lang="pt-BR" sz="2800" b="1" dirty="0">
                <a:solidFill>
                  <a:srgbClr val="000000"/>
                </a:solidFill>
                <a:highlight>
                  <a:srgbClr val="FF00FF"/>
                </a:highlight>
                <a:ea typeface="+mn-lt"/>
                <a:cs typeface="+mn-lt"/>
              </a:rPr>
              <a:t>Atividades:</a:t>
            </a:r>
            <a:r>
              <a:rPr lang="pt-BR" sz="2800" dirty="0">
                <a:ea typeface="+mn-lt"/>
                <a:cs typeface="+mn-lt"/>
              </a:rPr>
              <a:t> distribuição de insumos de coleta, conferência da identificação das amostras e das fichas de notificação que as acompanham, etiquetagem com código de barras, armazenamento e transporte aos laboratórios da RELSP. </a:t>
            </a:r>
          </a:p>
          <a:p>
            <a:pPr algn="just"/>
            <a:endParaRPr lang="pt-BR" sz="2800" dirty="0">
              <a:ea typeface="+mn-lt"/>
              <a:cs typeface="+mn-lt"/>
            </a:endParaRPr>
          </a:p>
          <a:p>
            <a:pPr algn="just"/>
            <a:r>
              <a:rPr lang="pt-BR" sz="2800" b="1" dirty="0">
                <a:highlight>
                  <a:srgbClr val="FFFF00"/>
                </a:highlight>
                <a:ea typeface="+mn-lt"/>
                <a:cs typeface="+mn-lt"/>
              </a:rPr>
              <a:t>Número de centrais:</a:t>
            </a:r>
            <a:r>
              <a:rPr lang="pt-BR" sz="2800" dirty="0">
                <a:ea typeface="+mn-lt"/>
                <a:cs typeface="+mn-lt"/>
              </a:rPr>
              <a:t> serão implantadas 27 Centrais de Distribuição no estado, uma por URS. </a:t>
            </a:r>
            <a:endParaRPr lang="pt-BR" sz="28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355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01758" y="773804"/>
            <a:ext cx="1505547" cy="118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896D63F-AB8F-5825-E597-B7144C915F2C}"/>
              </a:ext>
            </a:extLst>
          </p:cNvPr>
          <p:cNvSpPr txBox="1"/>
          <p:nvPr/>
        </p:nvSpPr>
        <p:spPr>
          <a:xfrm>
            <a:off x="641230" y="684362"/>
            <a:ext cx="902610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PT" sz="2800" b="1" dirty="0">
                <a:highlight>
                  <a:srgbClr val="00FFFF"/>
                </a:highlight>
              </a:rPr>
              <a:t>Teto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do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incentivo</a:t>
            </a:r>
            <a:r>
              <a:rPr lang="pt-PT" sz="2800" b="1" spc="-2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financeiro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por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Unidade</a:t>
            </a:r>
            <a:r>
              <a:rPr lang="pt-PT" sz="2800" b="1" spc="-5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Regional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de</a:t>
            </a:r>
            <a:r>
              <a:rPr lang="pt-PT" sz="2800" b="1" spc="-5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Saúde</a:t>
            </a:r>
          </a:p>
        </p:txBody>
      </p:sp>
      <p:pic>
        <p:nvPicPr>
          <p:cNvPr id="13" name="Imagem 12" descr="Tabela&#10;&#10;Descrição gerada automaticamente">
            <a:extLst>
              <a:ext uri="{FF2B5EF4-FFF2-40B4-BE49-F238E27FC236}">
                <a16:creationId xmlns:a16="http://schemas.microsoft.com/office/drawing/2014/main" id="{4423DB2C-FEFA-E349-89CF-6C27FE5E24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31" y="1201696"/>
            <a:ext cx="9414292" cy="504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73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31154" y="716295"/>
            <a:ext cx="1505547" cy="118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896D63F-AB8F-5825-E597-B7144C915F2C}"/>
              </a:ext>
            </a:extLst>
          </p:cNvPr>
          <p:cNvSpPr txBox="1"/>
          <p:nvPr/>
        </p:nvSpPr>
        <p:spPr>
          <a:xfrm>
            <a:off x="641230" y="684362"/>
            <a:ext cx="902610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PT" sz="2800" b="1" dirty="0">
                <a:highlight>
                  <a:srgbClr val="00FFFF"/>
                </a:highlight>
              </a:rPr>
              <a:t>Teto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do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incentivo</a:t>
            </a:r>
            <a:r>
              <a:rPr lang="pt-PT" sz="2800" b="1" spc="-2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financeiro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por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Unidade</a:t>
            </a:r>
            <a:r>
              <a:rPr lang="pt-PT" sz="2800" b="1" spc="-5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Regional</a:t>
            </a:r>
            <a:r>
              <a:rPr lang="pt-PT" sz="2800" b="1" spc="-10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de</a:t>
            </a:r>
            <a:r>
              <a:rPr lang="pt-PT" sz="2800" b="1" spc="-5" dirty="0">
                <a:highlight>
                  <a:srgbClr val="00FFFF"/>
                </a:highlight>
              </a:rPr>
              <a:t> </a:t>
            </a:r>
            <a:r>
              <a:rPr lang="pt-PT" sz="2800" b="1" dirty="0">
                <a:highlight>
                  <a:srgbClr val="00FFFF"/>
                </a:highlight>
              </a:rPr>
              <a:t>Saúde</a:t>
            </a:r>
          </a:p>
        </p:txBody>
      </p:sp>
      <p:pic>
        <p:nvPicPr>
          <p:cNvPr id="3" name="Imagem 2" descr="Tabela&#10;&#10;Descrição gerada automaticamente">
            <a:extLst>
              <a:ext uri="{FF2B5EF4-FFF2-40B4-BE49-F238E27FC236}">
                <a16:creationId xmlns:a16="http://schemas.microsoft.com/office/drawing/2014/main" id="{D1B689FD-51B3-F717-7E05-6E0FCDB1B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232" y="1896460"/>
            <a:ext cx="9256142" cy="4359043"/>
          </a:xfrm>
          <a:prstGeom prst="rect">
            <a:avLst/>
          </a:prstGeom>
        </p:spPr>
      </p:pic>
      <p:pic>
        <p:nvPicPr>
          <p:cNvPr id="4" name="Imagem 3" descr="Uma imagem contendo Forma&#10;&#10;Descrição gerada automaticamente">
            <a:extLst>
              <a:ext uri="{FF2B5EF4-FFF2-40B4-BE49-F238E27FC236}">
                <a16:creationId xmlns:a16="http://schemas.microsoft.com/office/drawing/2014/main" id="{1AE93EE0-F0BB-368D-9FA2-C93E3D57F3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098" y="1138416"/>
            <a:ext cx="9299275" cy="699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71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57984" y="730671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C0C4F142-5623-9EFF-A9EE-535D3E3E4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982" y="625923"/>
            <a:ext cx="8885207" cy="204395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b="1" dirty="0">
                <a:ea typeface="Calibri"/>
                <a:cs typeface="Calibri"/>
              </a:rPr>
              <a:t>FINANCIAMENTO</a:t>
            </a:r>
          </a:p>
          <a:p>
            <a:pPr algn="l"/>
            <a:r>
              <a:rPr lang="pt-BR" b="1" dirty="0">
                <a:ea typeface="Calibri"/>
                <a:cs typeface="Calibri"/>
              </a:rPr>
              <a:t>Valor</a:t>
            </a:r>
            <a:r>
              <a:rPr lang="pt-BR" b="1" dirty="0">
                <a:ea typeface="+mn-lt"/>
                <a:cs typeface="+mn-lt"/>
              </a:rPr>
              <a:t> global: R$ 13.341.333,42   </a:t>
            </a:r>
            <a:r>
              <a:rPr lang="pt-BR" sz="2000" b="1" dirty="0">
                <a:ea typeface="+mn-lt"/>
                <a:cs typeface="+mn-lt"/>
              </a:rPr>
              <a:t> </a:t>
            </a:r>
            <a:r>
              <a:rPr lang="pt-BR" sz="2800" b="1" dirty="0">
                <a:ea typeface="+mn-lt"/>
                <a:cs typeface="+mn-lt"/>
              </a:rPr>
              <a:t>  </a:t>
            </a:r>
          </a:p>
          <a:p>
            <a:pPr algn="l"/>
            <a:r>
              <a:rPr lang="pt-BR" sz="2800" b="1" dirty="0">
                <a:highlight>
                  <a:srgbClr val="FFFF00"/>
                </a:highlight>
                <a:ea typeface="+mn-lt"/>
                <a:cs typeface="+mn-lt"/>
              </a:rPr>
              <a:t>Incentivo total CISAMAPI: R$ 716.814,71</a:t>
            </a:r>
            <a:endParaRPr lang="pt-BR" dirty="0">
              <a:highlight>
                <a:srgbClr val="FFFF00"/>
              </a:highlight>
              <a:cs typeface="Calibri"/>
            </a:endParaRPr>
          </a:p>
          <a:p>
            <a:pPr algn="l"/>
            <a:r>
              <a:rPr lang="pt-BR" b="1" dirty="0">
                <a:highlight>
                  <a:srgbClr val="00FFFF"/>
                </a:highlight>
                <a:ea typeface="Calibri"/>
                <a:cs typeface="Calibri"/>
              </a:rPr>
              <a:t>Incentivo de investimento: R$ </a:t>
            </a:r>
            <a:r>
              <a:rPr lang="pt-BR" b="1" dirty="0">
                <a:highlight>
                  <a:srgbClr val="00FFFF"/>
                </a:highlight>
                <a:ea typeface="+mn-lt"/>
                <a:cs typeface="+mn-lt"/>
              </a:rPr>
              <a:t>347.526,29</a:t>
            </a:r>
          </a:p>
          <a:p>
            <a:pPr algn="l"/>
            <a:r>
              <a:rPr lang="pt-BR" sz="2000" dirty="0">
                <a:ea typeface="+mn-lt"/>
                <a:cs typeface="+mn-lt"/>
              </a:rPr>
              <a:t>Parcela única - execução 12 meses</a:t>
            </a:r>
          </a:p>
          <a:p>
            <a:pPr algn="l"/>
            <a:endParaRPr lang="pt-BR" sz="2800" dirty="0">
              <a:ea typeface="+mn-lt"/>
              <a:cs typeface="+mn-lt"/>
            </a:endParaRPr>
          </a:p>
        </p:txBody>
      </p:sp>
      <p:pic>
        <p:nvPicPr>
          <p:cNvPr id="4" name="Imagem 3" descr="Uma imagem contendo Texto&#10;&#10;Descrição gerada automaticamente">
            <a:extLst>
              <a:ext uri="{FF2B5EF4-FFF2-40B4-BE49-F238E27FC236}">
                <a16:creationId xmlns:a16="http://schemas.microsoft.com/office/drawing/2014/main" id="{BBC62098-F4A5-0C89-6C63-EE4024F03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08" y="2882022"/>
            <a:ext cx="7415842" cy="3164295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A0495D1-726E-1DCB-959B-FD00A5C91BF3}"/>
              </a:ext>
            </a:extLst>
          </p:cNvPr>
          <p:cNvSpPr txBox="1"/>
          <p:nvPr/>
        </p:nvSpPr>
        <p:spPr>
          <a:xfrm>
            <a:off x="9041058" y="3923295"/>
            <a:ext cx="220318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cs typeface="Calibri"/>
              </a:rPr>
              <a:t>R$ 75.000,00</a:t>
            </a: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593DC28F-710A-EBA4-A5BE-2C00AEF0303C}"/>
              </a:ext>
            </a:extLst>
          </p:cNvPr>
          <p:cNvSpPr/>
          <p:nvPr/>
        </p:nvSpPr>
        <p:spPr>
          <a:xfrm>
            <a:off x="8063110" y="3921856"/>
            <a:ext cx="977660" cy="488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308AEDF8-1E98-B517-8860-ED690E41F88C}"/>
              </a:ext>
            </a:extLst>
          </p:cNvPr>
          <p:cNvSpPr/>
          <p:nvPr/>
        </p:nvSpPr>
        <p:spPr>
          <a:xfrm>
            <a:off x="8061385" y="5180162"/>
            <a:ext cx="977660" cy="488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A5A187F-8D8E-D87C-BC3E-BB4977A49FE6}"/>
              </a:ext>
            </a:extLst>
          </p:cNvPr>
          <p:cNvSpPr txBox="1"/>
          <p:nvPr/>
        </p:nvSpPr>
        <p:spPr>
          <a:xfrm>
            <a:off x="9110645" y="5185336"/>
            <a:ext cx="239814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ea typeface="+mn-lt"/>
                <a:cs typeface="+mn-lt"/>
              </a:rPr>
              <a:t>R$ 272.526,29</a:t>
            </a:r>
            <a:endParaRPr lang="pt-BR" sz="24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845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ight Triangle 104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4" name="Rectangle 104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ÓRIO DE">
            <a:extLst>
              <a:ext uri="{FF2B5EF4-FFF2-40B4-BE49-F238E27FC236}">
                <a16:creationId xmlns:a16="http://schemas.microsoft.com/office/drawing/2014/main" id="{3D7BE1B1-6F6E-D633-A797-C8EFE25AA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57984" y="745049"/>
            <a:ext cx="1807471" cy="141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0438B8A0-F990-FBA2-DFA6-11012E3F0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398139"/>
              </p:ext>
            </p:extLst>
          </p:nvPr>
        </p:nvGraphicFramePr>
        <p:xfrm>
          <a:off x="1006415" y="2199735"/>
          <a:ext cx="8261506" cy="29646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79940">
                  <a:extLst>
                    <a:ext uri="{9D8B030D-6E8A-4147-A177-3AD203B41FA5}">
                      <a16:colId xmlns:a16="http://schemas.microsoft.com/office/drawing/2014/main" val="3874190829"/>
                    </a:ext>
                  </a:extLst>
                </a:gridCol>
                <a:gridCol w="2087176">
                  <a:extLst>
                    <a:ext uri="{9D8B030D-6E8A-4147-A177-3AD203B41FA5}">
                      <a16:colId xmlns:a16="http://schemas.microsoft.com/office/drawing/2014/main" val="3267500728"/>
                    </a:ext>
                  </a:extLst>
                </a:gridCol>
                <a:gridCol w="2030590">
                  <a:extLst>
                    <a:ext uri="{9D8B030D-6E8A-4147-A177-3AD203B41FA5}">
                      <a16:colId xmlns:a16="http://schemas.microsoft.com/office/drawing/2014/main" val="3401214389"/>
                    </a:ext>
                  </a:extLst>
                </a:gridCol>
                <a:gridCol w="1963800">
                  <a:extLst>
                    <a:ext uri="{9D8B030D-6E8A-4147-A177-3AD203B41FA5}">
                      <a16:colId xmlns:a16="http://schemas.microsoft.com/office/drawing/2014/main" val="1837485925"/>
                    </a:ext>
                  </a:extLst>
                </a:gridCol>
              </a:tblGrid>
              <a:tr h="1889760">
                <a:tc>
                  <a:txBody>
                    <a:bodyPr/>
                    <a:lstStyle/>
                    <a:p>
                      <a:pPr marL="78740" marR="72390" algn="ctr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Custo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Unitário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Básico de Construção 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(CUB/m</a:t>
                      </a:r>
                      <a:r>
                        <a:rPr lang="pt-PT" sz="2000" b="1" spc="-1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)</a:t>
                      </a:r>
                      <a:endParaRPr lang="pt-PT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0660" marR="196215" algn="ctr">
                        <a:lnSpc>
                          <a:spcPct val="101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Área</a:t>
                      </a:r>
                      <a:r>
                        <a:rPr lang="pt-PT" sz="2000" b="1" spc="-3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média</a:t>
                      </a:r>
                      <a:r>
                        <a:rPr lang="pt-PT" sz="2000" b="1" spc="-45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para construção das Centrais de</a:t>
                      </a:r>
                    </a:p>
                    <a:p>
                      <a:pPr marL="198755" marR="196215" algn="ctr">
                        <a:lnSpc>
                          <a:spcPts val="116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Distribuição</a:t>
                      </a:r>
                      <a:endParaRPr lang="pt-PT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40970" algn="ctr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</a:t>
                      </a:r>
                      <a:r>
                        <a:rPr lang="pt-PT" sz="2000" b="1" spc="-3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por</a:t>
                      </a:r>
                      <a:r>
                        <a:rPr lang="pt-PT" sz="2000" b="1" spc="-2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Central de Distribuição 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(30m</a:t>
                      </a:r>
                      <a:r>
                        <a:rPr lang="pt-PT" sz="2000" b="1" spc="-1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)</a:t>
                      </a:r>
                      <a:endParaRPr lang="pt-PT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2085" marR="140970" indent="130810" algn="l">
                        <a:lnSpc>
                          <a:spcPct val="101000"/>
                        </a:lnSpc>
                        <a:spcBef>
                          <a:spcPts val="650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Valor total (27</a:t>
                      </a:r>
                      <a:r>
                        <a:rPr lang="pt-PT" sz="2000" b="1" spc="-3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Centrais</a:t>
                      </a:r>
                      <a:r>
                        <a:rPr lang="pt-PT" sz="2000" b="1" spc="-3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de </a:t>
                      </a:r>
                      <a:r>
                        <a:rPr lang="pt-PT" sz="2000" b="1" spc="-1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Distribuição)</a:t>
                      </a:r>
                      <a:endParaRPr lang="pt-PT" sz="20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147711"/>
                  </a:ext>
                </a:extLst>
              </a:tr>
              <a:tr h="1074881">
                <a:tc>
                  <a:txBody>
                    <a:bodyPr/>
                    <a:lstStyle/>
                    <a:p>
                      <a:pPr marL="395605" algn="l">
                        <a:spcBef>
                          <a:spcPts val="9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2.500,00</a:t>
                      </a:r>
                      <a:endParaRPr lang="pt-PT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98755" marR="196215" algn="ctr">
                        <a:spcBef>
                          <a:spcPts val="9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30,0</a:t>
                      </a:r>
                      <a:r>
                        <a:rPr lang="pt-PT" sz="2000" b="1" spc="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25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m</a:t>
                      </a:r>
                      <a:r>
                        <a:rPr lang="pt-PT" sz="2000" b="1" spc="-25" baseline="300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2</a:t>
                      </a:r>
                      <a:endParaRPr lang="pt-PT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7975" algn="l">
                        <a:spcBef>
                          <a:spcPts val="9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 panose="02020603050405020304" pitchFamily="18" charset="0"/>
                        </a:rPr>
                        <a:t>75.000,00</a:t>
                      </a:r>
                      <a:endParaRPr lang="pt-PT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highlight>
                          <a:srgbClr val="FFFF00"/>
                        </a:highlight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0020" algn="l">
                        <a:spcBef>
                          <a:spcPts val="915"/>
                        </a:spcBef>
                        <a:spcAft>
                          <a:spcPts val="0"/>
                        </a:spcAft>
                      </a:pPr>
                      <a:r>
                        <a:rPr lang="pt-PT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R$</a:t>
                      </a:r>
                      <a:r>
                        <a:rPr lang="pt-PT" sz="2000" b="1" spc="5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pt-PT" sz="2000" b="1" spc="-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 panose="02020603050405020304" pitchFamily="18" charset="0"/>
                        </a:rPr>
                        <a:t>2.025.000,00</a:t>
                      </a:r>
                      <a:endParaRPr lang="pt-PT" sz="20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930287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EA49B450-20DB-5530-893A-474499A706F1}"/>
              </a:ext>
            </a:extLst>
          </p:cNvPr>
          <p:cNvSpPr txBox="1"/>
          <p:nvPr/>
        </p:nvSpPr>
        <p:spPr>
          <a:xfrm>
            <a:off x="1011017" y="895422"/>
            <a:ext cx="8490692" cy="11079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400" b="1" dirty="0">
                <a:ea typeface="+mn-lt"/>
                <a:cs typeface="+mn-lt"/>
              </a:rPr>
              <a:t>A definição do valor de incentivo para execução de obras de construção, ampliação ou adequação de imóveis:</a:t>
            </a:r>
            <a:r>
              <a:rPr lang="pt-BR" b="1" dirty="0">
                <a:ea typeface="+mn-lt"/>
                <a:cs typeface="+mn-lt"/>
              </a:rPr>
              <a:t> </a:t>
            </a:r>
            <a:endParaRPr lang="pt-BR" b="1">
              <a:cs typeface="Calibri" panose="020F0502020204030204"/>
            </a:endParaRPr>
          </a:p>
          <a:p>
            <a:pPr algn="l"/>
            <a:endParaRPr lang="pt-BR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33717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732</Words>
  <Application>Microsoft Office PowerPoint</Application>
  <PresentationFormat>Widescreen</PresentationFormat>
  <Paragraphs>248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6" baseType="lpstr">
      <vt:lpstr>Arial</vt:lpstr>
      <vt:lpstr>Bookman Old Style</vt:lpstr>
      <vt:lpstr>Calibri</vt:lpstr>
      <vt:lpstr>Calibri Light</vt:lpstr>
      <vt:lpstr>Times New Roman</vt:lpstr>
      <vt:lpstr>Wingdings</vt:lpstr>
      <vt:lpstr>Wingdings,Sans-Serif</vt:lpstr>
      <vt:lpstr>Tema do Office</vt:lpstr>
      <vt:lpstr>DELIBERAÇÃO CIB-SUS/MG Nº 4.494 DE 06 DE DEZEMBRO DE 2023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DELIBERAÇÃO CIB-SUS/MG Nº 4.362, DE 26 DE SETEMBRO DE 2023.</dc:title>
  <dc:creator>Marcos José</dc:creator>
  <cp:lastModifiedBy>User</cp:lastModifiedBy>
  <cp:revision>1578</cp:revision>
  <dcterms:created xsi:type="dcterms:W3CDTF">2023-10-09T18:29:51Z</dcterms:created>
  <dcterms:modified xsi:type="dcterms:W3CDTF">2023-12-11T18:36:09Z</dcterms:modified>
</cp:coreProperties>
</file>